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5" r:id="rId3"/>
    <p:sldId id="259" r:id="rId4"/>
    <p:sldId id="261" r:id="rId5"/>
    <p:sldId id="262" r:id="rId6"/>
    <p:sldId id="267" r:id="rId7"/>
    <p:sldId id="266"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Smith" initials="BS" lastIdx="5" clrIdx="0">
    <p:extLst>
      <p:ext uri="{19B8F6BF-5375-455C-9EA6-DF929625EA0E}">
        <p15:presenceInfo xmlns:p15="http://schemas.microsoft.com/office/powerpoint/2012/main" userId="S::bsmith@salempresbytery.org::3ec055a3-cc9e-4805-96e6-5caf912f59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13T11:38:41.124" idx="5">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CD31F-36FD-435F-9BEC-EA230F78794C}" type="datetimeFigureOut">
              <a:rPr lang="en-US" smtClean="0"/>
              <a:t>7/15/2021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A828E-4E9A-4D57-941D-4C0612513DFB}" type="slidenum">
              <a:rPr lang="en-US" smtClean="0"/>
              <a:t>‹#›</a:t>
            </a:fld>
            <a:endParaRPr lang="en-US"/>
          </a:p>
        </p:txBody>
      </p:sp>
    </p:spTree>
    <p:extLst>
      <p:ext uri="{BB962C8B-B14F-4D97-AF65-F5344CB8AC3E}">
        <p14:creationId xmlns:p14="http://schemas.microsoft.com/office/powerpoint/2010/main" val="1462129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daresay we’ve probably, at one time or another, either heard or used the phrase “the elephant in the room.”  </a:t>
            </a:r>
            <a:r>
              <a:rPr lang="en-US" sz="1800" dirty="0">
                <a:solidFill>
                  <a:srgbClr val="666666"/>
                </a:solidFill>
                <a:effectLst/>
                <a:latin typeface="Calibri" panose="020F0502020204030204" pitchFamily="34" charset="0"/>
                <a:ea typeface="Times New Roman" panose="02020603050405020304" pitchFamily="18" charset="0"/>
                <a:cs typeface="Calibri" panose="020F0502020204030204" pitchFamily="34" charset="0"/>
              </a:rPr>
              <a:t>Normally depicted as pink, I choose to use purple because – well I can!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FCA828E-4E9A-4D57-941D-4C0612513DFB}" type="slidenum">
              <a:rPr lang="en-US" smtClean="0"/>
              <a:t>1</a:t>
            </a:fld>
            <a:endParaRPr lang="en-US"/>
          </a:p>
        </p:txBody>
      </p:sp>
    </p:spTree>
    <p:extLst>
      <p:ext uri="{BB962C8B-B14F-4D97-AF65-F5344CB8AC3E}">
        <p14:creationId xmlns:p14="http://schemas.microsoft.com/office/powerpoint/2010/main" val="3882859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Thanks to Google, the Cambridge Dictionary defines “the elephant in the room” idiom as an obvious problem or difficult situation that people do not want to talk about</a:t>
            </a:r>
            <a:r>
              <a:rPr lang="en-US" sz="1800" dirty="0">
                <a:solidFill>
                  <a:srgbClr val="666666"/>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FCA828E-4E9A-4D57-941D-4C0612513DFB}" type="slidenum">
              <a:rPr lang="en-US" smtClean="0"/>
              <a:t>2</a:t>
            </a:fld>
            <a:endParaRPr lang="en-US"/>
          </a:p>
        </p:txBody>
      </p:sp>
    </p:spTree>
    <p:extLst>
      <p:ext uri="{BB962C8B-B14F-4D97-AF65-F5344CB8AC3E}">
        <p14:creationId xmlns:p14="http://schemas.microsoft.com/office/powerpoint/2010/main" val="289748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86439" y="4400550"/>
            <a:ext cx="6323681" cy="4490062"/>
          </a:xfrm>
        </p:spPr>
        <p:txBody>
          <a:bodyPr/>
          <a:lstStyle/>
          <a:p>
            <a:pPr marR="0" lvl="0">
              <a:lnSpc>
                <a:spcPct val="107000"/>
              </a:lnSpc>
              <a:spcBef>
                <a:spcPts val="0"/>
              </a:spcBef>
              <a:spcAft>
                <a:spcPts val="0"/>
              </a:spcAft>
              <a:buSzPts val="1100"/>
            </a:pPr>
            <a:r>
              <a:rPr lang="en-US" sz="1050" dirty="0">
                <a:effectLst/>
                <a:latin typeface="Calibri" panose="020F0502020204030204" pitchFamily="34" charset="0"/>
                <a:ea typeface="Calibri" panose="020F0502020204030204" pitchFamily="34" charset="0"/>
                <a:cs typeface="Times New Roman" panose="02020603050405020304" pitchFamily="18" charset="0"/>
              </a:rPr>
              <a:t>When I joined you as Transitional General Presbyter in November of 2020, it didn’t take long for me to identify the presence of elephants.  So in February of 2021, the Executive Council took the bold step of dedicating their meeting to talking about, identifying, and naming Salem Presbytery’s “elephants in the room”.   Members of the Dream Team and Implementation Team also participated in that work session.  From the hard, faithful work on that February day, of both small groups and the group as a whole, emerged a document that has come to be known as the “elephants document.”  </a:t>
            </a:r>
          </a:p>
          <a:p>
            <a:pPr marR="0" lvl="0">
              <a:lnSpc>
                <a:spcPct val="107000"/>
              </a:lnSpc>
              <a:spcBef>
                <a:spcPts val="0"/>
              </a:spcBef>
              <a:spcAft>
                <a:spcPts val="0"/>
              </a:spcAft>
              <a:buSzPts val="1100"/>
            </a:pP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100"/>
            </a:pPr>
            <a:r>
              <a:rPr lang="en-US" sz="1050" dirty="0">
                <a:effectLst/>
                <a:latin typeface="Calibri" panose="020F0502020204030204" pitchFamily="34" charset="0"/>
                <a:ea typeface="Calibri" panose="020F0502020204030204" pitchFamily="34" charset="0"/>
                <a:cs typeface="Times New Roman" panose="02020603050405020304" pitchFamily="18" charset="0"/>
              </a:rPr>
              <a:t>On behalf of, and at the request of Executive Council, I present the “elephants document” to you – the body of Salem Presbytery – not only to let you know what has been identified, but to share what progress has been made to remove the elephants from the room.  Having entered the room as youngsters, the elephants have grown over time.   And the only way to remove a full-grown elephant from a room is piece by piece.  But Council also wants your input.  We want to know – from you – what might have been left off the list.  We’ll get to that exercise in a bit.  </a:t>
            </a:r>
          </a:p>
          <a:p>
            <a:pPr marR="0" lvl="0">
              <a:lnSpc>
                <a:spcPct val="107000"/>
              </a:lnSpc>
              <a:spcBef>
                <a:spcPts val="0"/>
              </a:spcBef>
              <a:spcAft>
                <a:spcPts val="0"/>
              </a:spcAft>
              <a:buSzPts val="1100"/>
            </a:pPr>
            <a:r>
              <a:rPr lang="en-US" sz="1050" dirty="0">
                <a:effectLst/>
                <a:latin typeface="Calibri" panose="020F0502020204030204" pitchFamily="34" charset="0"/>
                <a:ea typeface="Calibri" panose="020F0502020204030204" pitchFamily="34" charset="0"/>
                <a:cs typeface="Times New Roman" panose="02020603050405020304" pitchFamily="18" charset="0"/>
              </a:rPr>
              <a:t>So – here goes </a:t>
            </a:r>
            <a:r>
              <a:rPr lang="en-US" sz="1050" b="1" dirty="0">
                <a:effectLst/>
                <a:latin typeface="Calibri" panose="020F0502020204030204" pitchFamily="34" charset="0"/>
                <a:ea typeface="Calibri" panose="020F0502020204030204" pitchFamily="34" charset="0"/>
                <a:cs typeface="Times New Roman" panose="02020603050405020304" pitchFamily="18" charset="0"/>
              </a:rPr>
              <a:t>– CLICK SO THE ISSUES APPEAR</a:t>
            </a: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050" dirty="0">
                <a:latin typeface="Calibri" panose="020F0502020204030204" pitchFamily="34" charset="0"/>
                <a:ea typeface="Calibri" panose="020F0502020204030204" pitchFamily="34" charset="0"/>
                <a:cs typeface="Times New Roman" panose="02020603050405020304" pitchFamily="18" charset="0"/>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LACK OF TRUST</a:t>
            </a:r>
          </a:p>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WOUNDING/WOUNDED</a:t>
            </a:r>
          </a:p>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FINANCES</a:t>
            </a:r>
          </a:p>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COMMUNICATION </a:t>
            </a:r>
          </a:p>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As we take them one at a time, PLEASE NOTE:  Anything in RED are the identified issues.  Other comments were added as a way to address the elephants.  Anything highlighted in YELLOW have begun to be addressed or are completed!</a:t>
            </a:r>
          </a:p>
          <a:p>
            <a:endParaRPr lang="en-US" dirty="0"/>
          </a:p>
        </p:txBody>
      </p:sp>
      <p:sp>
        <p:nvSpPr>
          <p:cNvPr id="4" name="Slide Number Placeholder 3"/>
          <p:cNvSpPr>
            <a:spLocks noGrp="1"/>
          </p:cNvSpPr>
          <p:nvPr>
            <p:ph type="sldNum" sz="quarter" idx="5"/>
          </p:nvPr>
        </p:nvSpPr>
        <p:spPr/>
        <p:txBody>
          <a:bodyPr/>
          <a:lstStyle/>
          <a:p>
            <a:fld id="{6FCA828E-4E9A-4D57-941D-4C0612513DFB}" type="slidenum">
              <a:rPr lang="en-US" smtClean="0"/>
              <a:t>3</a:t>
            </a:fld>
            <a:endParaRPr lang="en-US"/>
          </a:p>
        </p:txBody>
      </p:sp>
    </p:spTree>
    <p:extLst>
      <p:ext uri="{BB962C8B-B14F-4D97-AF65-F5344CB8AC3E}">
        <p14:creationId xmlns:p14="http://schemas.microsoft.com/office/powerpoint/2010/main" val="1019537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nSpc>
                <a:spcPct val="107000"/>
              </a:lnSpc>
              <a:spcBef>
                <a:spcPts val="0"/>
              </a:spcBef>
              <a:spcAft>
                <a:spcPts val="0"/>
              </a:spcAft>
              <a:buSzPts val="1100"/>
            </a:pPr>
            <a:r>
              <a:rPr lang="en-US" sz="1800" dirty="0">
                <a:effectLst/>
                <a:latin typeface="Calibri" panose="020F0502020204030204" pitchFamily="34" charset="0"/>
                <a:ea typeface="Calibri" panose="020F0502020204030204" pitchFamily="34" charset="0"/>
                <a:cs typeface="Times New Roman" panose="02020603050405020304" pitchFamily="18" charset="0"/>
              </a:rPr>
              <a:t>LACK OF TRUST – </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only way to change this is to begin to be seen as trustworthy through accountability and transparency. </a:t>
            </a:r>
          </a:p>
          <a:p>
            <a:pPr marL="45720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Talk through slide</a:t>
            </a:r>
          </a:p>
          <a:p>
            <a:endParaRPr lang="en-US" dirty="0"/>
          </a:p>
        </p:txBody>
      </p:sp>
      <p:sp>
        <p:nvSpPr>
          <p:cNvPr id="4" name="Slide Number Placeholder 3"/>
          <p:cNvSpPr>
            <a:spLocks noGrp="1"/>
          </p:cNvSpPr>
          <p:nvPr>
            <p:ph type="sldNum" sz="quarter" idx="5"/>
          </p:nvPr>
        </p:nvSpPr>
        <p:spPr/>
        <p:txBody>
          <a:bodyPr/>
          <a:lstStyle/>
          <a:p>
            <a:fld id="{6FCA828E-4E9A-4D57-941D-4C0612513DFB}" type="slidenum">
              <a:rPr lang="en-US" smtClean="0"/>
              <a:t>4</a:t>
            </a:fld>
            <a:endParaRPr lang="en-US"/>
          </a:p>
        </p:txBody>
      </p:sp>
    </p:spTree>
    <p:extLst>
      <p:ext uri="{BB962C8B-B14F-4D97-AF65-F5344CB8AC3E}">
        <p14:creationId xmlns:p14="http://schemas.microsoft.com/office/powerpoint/2010/main" val="2773783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nSpc>
                <a:spcPct val="107000"/>
              </a:lnSpc>
              <a:spcBef>
                <a:spcPts val="0"/>
              </a:spcBef>
              <a:spcAft>
                <a:spcPts val="0"/>
              </a:spcAft>
              <a:buSzPts val="1100"/>
            </a:pPr>
            <a:r>
              <a:rPr lang="en-US" sz="1800" dirty="0">
                <a:effectLst/>
                <a:latin typeface="Calibri" panose="020F0502020204030204" pitchFamily="34" charset="0"/>
                <a:ea typeface="Calibri" panose="020F0502020204030204" pitchFamily="34" charset="0"/>
                <a:cs typeface="Times New Roman" panose="02020603050405020304" pitchFamily="18" charset="0"/>
              </a:rPr>
              <a:t>WOUNDING/WOUNDEDNESS – </a:t>
            </a:r>
          </a:p>
          <a:p>
            <a:pPr marR="0" lvl="0">
              <a:lnSpc>
                <a:spcPct val="107000"/>
              </a:lnSpc>
              <a:spcBef>
                <a:spcPts val="0"/>
              </a:spcBef>
              <a:spcAft>
                <a:spcPts val="0"/>
              </a:spcAft>
              <a:buSzPts val="1100"/>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100"/>
            </a:pPr>
            <a:r>
              <a:rPr lang="en-US" sz="1800" dirty="0">
                <a:effectLst/>
                <a:latin typeface="Calibri" panose="020F0502020204030204" pitchFamily="34" charset="0"/>
                <a:ea typeface="Calibri" panose="020F0502020204030204" pitchFamily="34" charset="0"/>
                <a:cs typeface="Times New Roman" panose="02020603050405020304" pitchFamily="18" charset="0"/>
              </a:rPr>
              <a:t>Talk through slide, and then –</a:t>
            </a:r>
          </a:p>
          <a:p>
            <a:pPr marR="0" lvl="0">
              <a:lnSpc>
                <a:spcPct val="107000"/>
              </a:lnSpc>
              <a:spcBef>
                <a:spcPts val="0"/>
              </a:spcBef>
              <a:spcAft>
                <a:spcPts val="0"/>
              </a:spcAft>
              <a:buSzPts val="1100"/>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100"/>
            </a:pPr>
            <a:r>
              <a:rPr lang="en-US" sz="1800" dirty="0">
                <a:effectLst/>
                <a:latin typeface="Calibri" panose="020F0502020204030204" pitchFamily="34" charset="0"/>
                <a:ea typeface="Calibri" panose="020F0502020204030204" pitchFamily="34" charset="0"/>
                <a:cs typeface="Times New Roman" panose="02020603050405020304" pitchFamily="18" charset="0"/>
              </a:rPr>
              <a:t>In keeping with building trust through accountability, including when to expect certain outcomes – I was planning that our first meeting where we can be face to face will include a service of wholeness and healing.  So we don’t put this off any longer, I’m now thinkin</a:t>
            </a:r>
            <a:r>
              <a:rPr lang="en-US" sz="1800" dirty="0">
                <a:latin typeface="Calibri" panose="020F0502020204030204" pitchFamily="34" charset="0"/>
                <a:ea typeface="Calibri" panose="020F0502020204030204" pitchFamily="34" charset="0"/>
                <a:cs typeface="Times New Roman" panose="02020603050405020304" pitchFamily="18" charset="0"/>
              </a:rPr>
              <a:t>g that might best happen in November when we gather in Parishes, and the parishes connect via Zoom.  </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FCA828E-4E9A-4D57-941D-4C0612513DFB}" type="slidenum">
              <a:rPr lang="en-US" smtClean="0"/>
              <a:t>5</a:t>
            </a:fld>
            <a:endParaRPr lang="en-US"/>
          </a:p>
        </p:txBody>
      </p:sp>
    </p:spTree>
    <p:extLst>
      <p:ext uri="{BB962C8B-B14F-4D97-AF65-F5344CB8AC3E}">
        <p14:creationId xmlns:p14="http://schemas.microsoft.com/office/powerpoint/2010/main" val="1346516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has been reported, we received forgiveness of outstanding per capita.</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 a report on restricted funds has been completed by Ronda Tatum, a task force from Finance and EC </a:t>
            </a:r>
            <a:r>
              <a:rPr lang="en-US" sz="1800" dirty="0">
                <a:latin typeface="Calibri" panose="020F0502020204030204" pitchFamily="34" charset="0"/>
                <a:ea typeface="Calibri" panose="020F0502020204030204" pitchFamily="34" charset="0"/>
                <a:cs typeface="Times New Roman" panose="02020603050405020304" pitchFamily="18" charset="0"/>
              </a:rPr>
              <a:t>met to look at possibilities and make recommendations.  That report is now in the hands of Council.</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Talk through slide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6FCA828E-4E9A-4D57-941D-4C0612513DFB}" type="slidenum">
              <a:rPr lang="en-US" smtClean="0"/>
              <a:t>6</a:t>
            </a:fld>
            <a:endParaRPr lang="en-US"/>
          </a:p>
        </p:txBody>
      </p:sp>
    </p:spTree>
    <p:extLst>
      <p:ext uri="{BB962C8B-B14F-4D97-AF65-F5344CB8AC3E}">
        <p14:creationId xmlns:p14="http://schemas.microsoft.com/office/powerpoint/2010/main" val="1957256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In process and will be a forever work in process</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Talk through slide</a:t>
            </a:r>
          </a:p>
          <a:p>
            <a:endParaRPr lang="en-US" dirty="0"/>
          </a:p>
        </p:txBody>
      </p:sp>
      <p:sp>
        <p:nvSpPr>
          <p:cNvPr id="4" name="Slide Number Placeholder 3"/>
          <p:cNvSpPr>
            <a:spLocks noGrp="1"/>
          </p:cNvSpPr>
          <p:nvPr>
            <p:ph type="sldNum" sz="quarter" idx="5"/>
          </p:nvPr>
        </p:nvSpPr>
        <p:spPr/>
        <p:txBody>
          <a:bodyPr/>
          <a:lstStyle/>
          <a:p>
            <a:fld id="{6FCA828E-4E9A-4D57-941D-4C0612513DFB}" type="slidenum">
              <a:rPr lang="en-US" smtClean="0"/>
              <a:t>7</a:t>
            </a:fld>
            <a:endParaRPr lang="en-US"/>
          </a:p>
        </p:txBody>
      </p:sp>
    </p:spTree>
    <p:extLst>
      <p:ext uri="{BB962C8B-B14F-4D97-AF65-F5344CB8AC3E}">
        <p14:creationId xmlns:p14="http://schemas.microsoft.com/office/powerpoint/2010/main" val="37937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 We need your help.</a:t>
            </a:r>
          </a:p>
          <a:p>
            <a:endParaRPr lang="en-US" dirty="0"/>
          </a:p>
        </p:txBody>
      </p:sp>
      <p:sp>
        <p:nvSpPr>
          <p:cNvPr id="4" name="Slide Number Placeholder 3"/>
          <p:cNvSpPr>
            <a:spLocks noGrp="1"/>
          </p:cNvSpPr>
          <p:nvPr>
            <p:ph type="sldNum" sz="quarter" idx="5"/>
          </p:nvPr>
        </p:nvSpPr>
        <p:spPr/>
        <p:txBody>
          <a:bodyPr/>
          <a:lstStyle/>
          <a:p>
            <a:fld id="{6FCA828E-4E9A-4D57-941D-4C0612513DFB}" type="slidenum">
              <a:rPr lang="en-US" smtClean="0"/>
              <a:t>8</a:t>
            </a:fld>
            <a:endParaRPr lang="en-US"/>
          </a:p>
        </p:txBody>
      </p:sp>
    </p:spTree>
    <p:extLst>
      <p:ext uri="{BB962C8B-B14F-4D97-AF65-F5344CB8AC3E}">
        <p14:creationId xmlns:p14="http://schemas.microsoft.com/office/powerpoint/2010/main" val="3849684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It’s time to remove the elephant from the room – issue by issue / piece by piece.  </a:t>
            </a:r>
          </a:p>
          <a:p>
            <a:endParaRPr lang="en-US" dirty="0"/>
          </a:p>
        </p:txBody>
      </p:sp>
      <p:sp>
        <p:nvSpPr>
          <p:cNvPr id="4" name="Slide Number Placeholder 3"/>
          <p:cNvSpPr>
            <a:spLocks noGrp="1"/>
          </p:cNvSpPr>
          <p:nvPr>
            <p:ph type="sldNum" sz="quarter" idx="5"/>
          </p:nvPr>
        </p:nvSpPr>
        <p:spPr/>
        <p:txBody>
          <a:bodyPr/>
          <a:lstStyle/>
          <a:p>
            <a:fld id="{6FCA828E-4E9A-4D57-941D-4C0612513DFB}" type="slidenum">
              <a:rPr lang="en-US" smtClean="0"/>
              <a:t>9</a:t>
            </a:fld>
            <a:endParaRPr lang="en-US"/>
          </a:p>
        </p:txBody>
      </p:sp>
    </p:spTree>
    <p:extLst>
      <p:ext uri="{BB962C8B-B14F-4D97-AF65-F5344CB8AC3E}">
        <p14:creationId xmlns:p14="http://schemas.microsoft.com/office/powerpoint/2010/main" val="362784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D4E57-9391-483D-8E8D-92ECF42BB8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3CC375-0C9E-4E50-880A-B2B4BF49B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61041B-4450-4A64-A7F0-3AE1A4BEAB14}"/>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5" name="Footer Placeholder 4">
            <a:extLst>
              <a:ext uri="{FF2B5EF4-FFF2-40B4-BE49-F238E27FC236}">
                <a16:creationId xmlns:a16="http://schemas.microsoft.com/office/drawing/2014/main" id="{DD430238-ED1A-4E23-9FDB-4712C9158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90A1D7-7569-479A-BA5A-29FF3A9DBA3F}"/>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172127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23E94-C93E-4840-84E7-E1C80F5337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38173D-E058-43CB-86F8-3E5DEDE3D9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E30C28-4B10-4AB7-94ED-261909EF6227}"/>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5" name="Footer Placeholder 4">
            <a:extLst>
              <a:ext uri="{FF2B5EF4-FFF2-40B4-BE49-F238E27FC236}">
                <a16:creationId xmlns:a16="http://schemas.microsoft.com/office/drawing/2014/main" id="{FEE83FB2-72CA-4003-B183-06C1B8B80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278F38-9A43-4790-B335-3FF59C31EA42}"/>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361607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4C1A91-78D5-4617-983C-5D2A78BD74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55D741-34FF-4BAB-862A-DC901879D1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48C883-8030-45FF-8917-557B71B68D1E}"/>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5" name="Footer Placeholder 4">
            <a:extLst>
              <a:ext uri="{FF2B5EF4-FFF2-40B4-BE49-F238E27FC236}">
                <a16:creationId xmlns:a16="http://schemas.microsoft.com/office/drawing/2014/main" id="{66B1E91F-98F1-471B-B348-402CD22A11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84FB24-67DA-4A8E-9608-9255448190B0}"/>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1474974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F0D3-C46A-41B7-93E7-E9E8515C98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582B61-97DE-4B13-B73C-31AC360198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B3FE2B-5F2B-475D-B023-ABC9F4FEB1DD}"/>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5" name="Footer Placeholder 4">
            <a:extLst>
              <a:ext uri="{FF2B5EF4-FFF2-40B4-BE49-F238E27FC236}">
                <a16:creationId xmlns:a16="http://schemas.microsoft.com/office/drawing/2014/main" id="{FEC71663-E3F7-43E2-86B8-2A301AA7C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0F668-418A-4D2F-9D2A-AA804B3602D5}"/>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281253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94D5B-1B1F-4C92-ADD2-56F610FE07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B03060-52D0-4C2D-9BAC-6E21B2626B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644B37-3690-48D1-9724-F25F6EC9565B}"/>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5" name="Footer Placeholder 4">
            <a:extLst>
              <a:ext uri="{FF2B5EF4-FFF2-40B4-BE49-F238E27FC236}">
                <a16:creationId xmlns:a16="http://schemas.microsoft.com/office/drawing/2014/main" id="{BA32A4C6-91C0-4493-8ECF-A8C1440F8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0F23C-A864-4BDF-8CDE-F3C03D5DBA51}"/>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179268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B6D30-E201-42C3-95AD-025BED1EE9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119941-3789-4B8F-9125-D7F2E17B52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39E65D-B032-4EFA-9CF8-5BFA8F3FED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25AB24-B0D3-47F2-8E83-01694E2C3446}"/>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6" name="Footer Placeholder 5">
            <a:extLst>
              <a:ext uri="{FF2B5EF4-FFF2-40B4-BE49-F238E27FC236}">
                <a16:creationId xmlns:a16="http://schemas.microsoft.com/office/drawing/2014/main" id="{643B041A-E84F-4920-9CA5-DE789B57F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99B47C-7A78-4D8D-A0C0-4BB096733CED}"/>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551552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D5D54-DB11-40BE-AC82-F65A12B6CE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CFD6AB-F5B9-459F-9F14-30DD01FE2C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72A474-7DFB-4E84-87DA-E132DB6A4B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EB6034-6BCB-4338-9C78-837E21C412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F04A59-CE33-4F32-9E15-7D03B7682C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D3EE6F-8CC7-41C3-A5C4-45A7C1945EC2}"/>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8" name="Footer Placeholder 7">
            <a:extLst>
              <a:ext uri="{FF2B5EF4-FFF2-40B4-BE49-F238E27FC236}">
                <a16:creationId xmlns:a16="http://schemas.microsoft.com/office/drawing/2014/main" id="{96F2D668-1681-4424-A395-B31C8A88A8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10F8AE-62CF-4343-B78C-72804113D382}"/>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284966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B2BC7-B756-46F3-BD72-0D355676C6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FD599B-CF28-491C-85DA-618FC9AD3406}"/>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4" name="Footer Placeholder 3">
            <a:extLst>
              <a:ext uri="{FF2B5EF4-FFF2-40B4-BE49-F238E27FC236}">
                <a16:creationId xmlns:a16="http://schemas.microsoft.com/office/drawing/2014/main" id="{96D52E1E-501D-4B5D-8E6E-881F0C58B2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B5FECE-8758-4719-A78C-F46308B6B2ED}"/>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295430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989CD-2522-41DF-94FB-C1DD4D64D3DD}"/>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3" name="Footer Placeholder 2">
            <a:extLst>
              <a:ext uri="{FF2B5EF4-FFF2-40B4-BE49-F238E27FC236}">
                <a16:creationId xmlns:a16="http://schemas.microsoft.com/office/drawing/2014/main" id="{233F5D5E-F5C3-42A0-9756-09C75E698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93F2F1-FB0C-4B2F-A1D1-819EE4B13967}"/>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33552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686B-2E52-45C8-80EF-C0415B8B10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1494E1-40B3-4FA1-B744-BC970C39F7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2BD1AD-D912-4CB4-BFAE-E75B821F22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EDF233-BD7A-4C5F-8BC4-9DD8C86C47C5}"/>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6" name="Footer Placeholder 5">
            <a:extLst>
              <a:ext uri="{FF2B5EF4-FFF2-40B4-BE49-F238E27FC236}">
                <a16:creationId xmlns:a16="http://schemas.microsoft.com/office/drawing/2014/main" id="{4141DDC9-1CD4-425A-AF08-488E6194B0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43CFA2-CC25-4215-A33E-E14FFAD0E9A3}"/>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52120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C773B-7982-43CB-8647-4919533F04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2CDEF6-703D-48AA-8405-1BB8160570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F47724-4508-4B08-A8C8-436BF4223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5E719D-823B-409C-8E43-7C844CCC6B2F}"/>
              </a:ext>
            </a:extLst>
          </p:cNvPr>
          <p:cNvSpPr>
            <a:spLocks noGrp="1"/>
          </p:cNvSpPr>
          <p:nvPr>
            <p:ph type="dt" sz="half" idx="10"/>
          </p:nvPr>
        </p:nvSpPr>
        <p:spPr/>
        <p:txBody>
          <a:bodyPr/>
          <a:lstStyle/>
          <a:p>
            <a:fld id="{7F46D965-9D41-44CC-92A7-6B1A8D569590}" type="datetimeFigureOut">
              <a:rPr lang="en-US" smtClean="0"/>
              <a:t>7/15/2021</a:t>
            </a:fld>
            <a:endParaRPr lang="en-US"/>
          </a:p>
        </p:txBody>
      </p:sp>
      <p:sp>
        <p:nvSpPr>
          <p:cNvPr id="6" name="Footer Placeholder 5">
            <a:extLst>
              <a:ext uri="{FF2B5EF4-FFF2-40B4-BE49-F238E27FC236}">
                <a16:creationId xmlns:a16="http://schemas.microsoft.com/office/drawing/2014/main" id="{04C755B9-EFB2-4C59-8605-A16FA7DCD9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489CC1-DFF6-4BE9-ABBC-B94CF1A50235}"/>
              </a:ext>
            </a:extLst>
          </p:cNvPr>
          <p:cNvSpPr>
            <a:spLocks noGrp="1"/>
          </p:cNvSpPr>
          <p:nvPr>
            <p:ph type="sldNum" sz="quarter" idx="12"/>
          </p:nvPr>
        </p:nvSpPr>
        <p:spPr/>
        <p:txBody>
          <a:bodyPr/>
          <a:lstStyle/>
          <a:p>
            <a:fld id="{339C4288-F4F5-4A7E-A203-E2745802D126}" type="slidenum">
              <a:rPr lang="en-US" smtClean="0"/>
              <a:t>‹#›</a:t>
            </a:fld>
            <a:endParaRPr lang="en-US"/>
          </a:p>
        </p:txBody>
      </p:sp>
    </p:spTree>
    <p:extLst>
      <p:ext uri="{BB962C8B-B14F-4D97-AF65-F5344CB8AC3E}">
        <p14:creationId xmlns:p14="http://schemas.microsoft.com/office/powerpoint/2010/main" val="2805883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AAA198-5BC8-420E-884D-B13CC4B3A5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8F0BEF-3C4C-487F-8420-77E964DEC7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1C7B2-B512-48E9-BECB-CCA60E20B9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6D965-9D41-44CC-92A7-6B1A8D569590}" type="datetimeFigureOut">
              <a:rPr lang="en-US" smtClean="0"/>
              <a:t>7/15/2021</a:t>
            </a:fld>
            <a:endParaRPr lang="en-US"/>
          </a:p>
        </p:txBody>
      </p:sp>
      <p:sp>
        <p:nvSpPr>
          <p:cNvPr id="5" name="Footer Placeholder 4">
            <a:extLst>
              <a:ext uri="{FF2B5EF4-FFF2-40B4-BE49-F238E27FC236}">
                <a16:creationId xmlns:a16="http://schemas.microsoft.com/office/drawing/2014/main" id="{4D41D6BB-51AD-4BD1-83CB-EC72E10409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AE2BA6-A622-4822-BEEB-87AC6148FF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C4288-F4F5-4A7E-A203-E2745802D126}" type="slidenum">
              <a:rPr lang="en-US" smtClean="0"/>
              <a:t>‹#›</a:t>
            </a:fld>
            <a:endParaRPr lang="en-US"/>
          </a:p>
        </p:txBody>
      </p:sp>
    </p:spTree>
    <p:extLst>
      <p:ext uri="{BB962C8B-B14F-4D97-AF65-F5344CB8AC3E}">
        <p14:creationId xmlns:p14="http://schemas.microsoft.com/office/powerpoint/2010/main" val="607471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A7B3EC-985A-4DD2-8195-8DE0CF5DA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E6D90D-08EE-4118-9F14-0163820B524E}"/>
              </a:ext>
            </a:extLst>
          </p:cNvPr>
          <p:cNvSpPr>
            <a:spLocks noGrp="1"/>
          </p:cNvSpPr>
          <p:nvPr>
            <p:ph type="title"/>
          </p:nvPr>
        </p:nvSpPr>
        <p:spPr>
          <a:xfrm>
            <a:off x="5189620" y="2252951"/>
            <a:ext cx="5478379" cy="2175231"/>
          </a:xfrm>
        </p:spPr>
        <p:txBody>
          <a:bodyPr vert="horz" lIns="91440" tIns="45720" rIns="91440" bIns="45720" rtlCol="0" anchor="b">
            <a:normAutofit/>
          </a:bodyPr>
          <a:lstStyle/>
          <a:p>
            <a:pPr algn="ctr"/>
            <a:r>
              <a:rPr lang="en-US" sz="5400" b="1" dirty="0">
                <a:solidFill>
                  <a:srgbClr val="FFFFFF"/>
                </a:solidFill>
              </a:rPr>
              <a:t>THE ELEPHANTS IN THE ROOM</a:t>
            </a:r>
          </a:p>
        </p:txBody>
      </p:sp>
      <p:sp>
        <p:nvSpPr>
          <p:cNvPr id="12" name="Rectangle 11">
            <a:extLst>
              <a:ext uri="{FF2B5EF4-FFF2-40B4-BE49-F238E27FC236}">
                <a16:creationId xmlns:a16="http://schemas.microsoft.com/office/drawing/2014/main" id="{FE02A880-6856-4185-AC84-E90DCBBF1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6674" y="2252951"/>
            <a:ext cx="2218670" cy="2329641"/>
          </a:xfrm>
          <a:prstGeom prst="rect">
            <a:avLst/>
          </a:prstGeom>
          <a:solidFill>
            <a:srgbClr val="FFFFFF"/>
          </a:solidFill>
          <a:ln w="31750" cap="sq">
            <a:solidFill>
              <a:srgbClr val="78037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pic>
        <p:nvPicPr>
          <p:cNvPr id="5" name="Content Placeholder 4" descr="A purple stuffed animal&#10;&#10;Description automatically generated with low confidence">
            <a:extLst>
              <a:ext uri="{FF2B5EF4-FFF2-40B4-BE49-F238E27FC236}">
                <a16:creationId xmlns:a16="http://schemas.microsoft.com/office/drawing/2014/main" id="{99230540-616A-4DD6-9368-A71D7397AA9A}"/>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6635" r="6471" b="-1"/>
          <a:stretch/>
        </p:blipFill>
        <p:spPr>
          <a:xfrm>
            <a:off x="1364177" y="2407359"/>
            <a:ext cx="1883664" cy="2020824"/>
          </a:xfrm>
          <a:prstGeom prst="rect">
            <a:avLst/>
          </a:prstGeom>
        </p:spPr>
      </p:pic>
    </p:spTree>
    <p:extLst>
      <p:ext uri="{BB962C8B-B14F-4D97-AF65-F5344CB8AC3E}">
        <p14:creationId xmlns:p14="http://schemas.microsoft.com/office/powerpoint/2010/main" val="119689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0791-68AA-4D80-BF43-9B7C0D137EB3}"/>
              </a:ext>
            </a:extLst>
          </p:cNvPr>
          <p:cNvSpPr>
            <a:spLocks noGrp="1"/>
          </p:cNvSpPr>
          <p:nvPr>
            <p:ph type="ctrTitle"/>
          </p:nvPr>
        </p:nvSpPr>
        <p:spPr>
          <a:xfrm>
            <a:off x="1524000" y="1122362"/>
            <a:ext cx="9144000" cy="5015547"/>
          </a:xfrm>
        </p:spPr>
        <p:txBody>
          <a:bodyPr/>
          <a:lstStyle/>
          <a:p>
            <a:endParaRPr lang="en-US" dirty="0"/>
          </a:p>
        </p:txBody>
      </p:sp>
      <p:pic>
        <p:nvPicPr>
          <p:cNvPr id="5" name="Picture 4" descr="A person sitting in a chair&#10;&#10;Description automatically generated with low confidence">
            <a:extLst>
              <a:ext uri="{FF2B5EF4-FFF2-40B4-BE49-F238E27FC236}">
                <a16:creationId xmlns:a16="http://schemas.microsoft.com/office/drawing/2014/main" id="{6EE4C75F-4A11-4CFE-9D43-D88E8DFD58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327661"/>
            <a:ext cx="8696631" cy="4055499"/>
          </a:xfrm>
          <a:prstGeom prst="rect">
            <a:avLst/>
          </a:prstGeom>
        </p:spPr>
      </p:pic>
    </p:spTree>
    <p:extLst>
      <p:ext uri="{BB962C8B-B14F-4D97-AF65-F5344CB8AC3E}">
        <p14:creationId xmlns:p14="http://schemas.microsoft.com/office/powerpoint/2010/main" val="192520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A7B3EC-985A-4DD2-8195-8DE0CF5DA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E6D90D-08EE-4118-9F14-0163820B524E}"/>
              </a:ext>
            </a:extLst>
          </p:cNvPr>
          <p:cNvSpPr>
            <a:spLocks noGrp="1"/>
          </p:cNvSpPr>
          <p:nvPr>
            <p:ph type="title"/>
          </p:nvPr>
        </p:nvSpPr>
        <p:spPr>
          <a:xfrm>
            <a:off x="5155330" y="1840230"/>
            <a:ext cx="5478379" cy="3646170"/>
          </a:xfrm>
        </p:spPr>
        <p:txBody>
          <a:bodyPr vert="horz" lIns="91440" tIns="45720" rIns="91440" bIns="45720" rtlCol="0" anchor="b">
            <a:normAutofit fontScale="90000"/>
          </a:bodyPr>
          <a:lstStyle/>
          <a:p>
            <a:r>
              <a:rPr lang="en-US" sz="2600" b="1" dirty="0">
                <a:solidFill>
                  <a:srgbClr val="FFFFFF"/>
                </a:solidFill>
              </a:rPr>
              <a:t>LACK OF TRUST</a:t>
            </a:r>
            <a:br>
              <a:rPr lang="en-US" sz="2600" b="1" dirty="0">
                <a:solidFill>
                  <a:srgbClr val="FFFFFF"/>
                </a:solidFill>
              </a:rPr>
            </a:br>
            <a:br>
              <a:rPr lang="en-US" sz="2600" b="1" dirty="0">
                <a:solidFill>
                  <a:srgbClr val="FFFFFF"/>
                </a:solidFill>
              </a:rPr>
            </a:br>
            <a:r>
              <a:rPr lang="en-US" sz="2600" b="1" dirty="0">
                <a:solidFill>
                  <a:srgbClr val="FFFFFF"/>
                </a:solidFill>
              </a:rPr>
              <a:t>WOUNDING/WOUNDED</a:t>
            </a:r>
            <a:br>
              <a:rPr lang="en-US" sz="2600" b="1" dirty="0">
                <a:solidFill>
                  <a:srgbClr val="FFFFFF"/>
                </a:solidFill>
              </a:rPr>
            </a:br>
            <a:br>
              <a:rPr lang="en-US" sz="2600" b="1" dirty="0">
                <a:solidFill>
                  <a:srgbClr val="FFFFFF"/>
                </a:solidFill>
              </a:rPr>
            </a:br>
            <a:r>
              <a:rPr lang="en-US" sz="2600" b="1" dirty="0">
                <a:solidFill>
                  <a:srgbClr val="FFFFFF"/>
                </a:solidFill>
              </a:rPr>
              <a:t>FINANCES</a:t>
            </a:r>
            <a:br>
              <a:rPr lang="en-US" sz="2600" b="1" dirty="0">
                <a:solidFill>
                  <a:srgbClr val="FFFFFF"/>
                </a:solidFill>
              </a:rPr>
            </a:br>
            <a:br>
              <a:rPr lang="en-US" sz="2600" b="1" dirty="0">
                <a:solidFill>
                  <a:srgbClr val="FFFFFF"/>
                </a:solidFill>
              </a:rPr>
            </a:br>
            <a:r>
              <a:rPr lang="en-US" sz="2600" b="1" dirty="0">
                <a:solidFill>
                  <a:srgbClr val="FFFFFF"/>
                </a:solidFill>
              </a:rPr>
              <a:t>COMMUNICATION</a:t>
            </a:r>
            <a:br>
              <a:rPr lang="en-US" sz="2600" b="1" dirty="0">
                <a:solidFill>
                  <a:srgbClr val="FFFFFF"/>
                </a:solidFill>
              </a:rPr>
            </a:br>
            <a:br>
              <a:rPr lang="en-US" sz="2600" b="1" dirty="0">
                <a:solidFill>
                  <a:srgbClr val="FFFFFF"/>
                </a:solidFill>
              </a:rPr>
            </a:br>
            <a:br>
              <a:rPr lang="en-US" sz="2600" b="1" dirty="0">
                <a:solidFill>
                  <a:srgbClr val="FFFFFF"/>
                </a:solidFill>
              </a:rPr>
            </a:br>
            <a:endParaRPr lang="en-US" sz="2600" b="1" dirty="0">
              <a:solidFill>
                <a:srgbClr val="FFFFFF"/>
              </a:solidFill>
            </a:endParaRPr>
          </a:p>
        </p:txBody>
      </p:sp>
      <p:sp>
        <p:nvSpPr>
          <p:cNvPr id="16" name="Rectangle 11">
            <a:extLst>
              <a:ext uri="{FF2B5EF4-FFF2-40B4-BE49-F238E27FC236}">
                <a16:creationId xmlns:a16="http://schemas.microsoft.com/office/drawing/2014/main" id="{FE02A880-6856-4185-AC84-E90DCBBF1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6674" y="2252951"/>
            <a:ext cx="2218670" cy="2329641"/>
          </a:xfrm>
          <a:prstGeom prst="rect">
            <a:avLst/>
          </a:prstGeom>
          <a:solidFill>
            <a:srgbClr val="FFFFFF"/>
          </a:solidFill>
          <a:ln w="31750" cap="sq">
            <a:solidFill>
              <a:srgbClr val="78037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pic>
        <p:nvPicPr>
          <p:cNvPr id="5" name="Content Placeholder 4" descr="A purple stuffed animal&#10;&#10;Description automatically generated with low confidence">
            <a:extLst>
              <a:ext uri="{FF2B5EF4-FFF2-40B4-BE49-F238E27FC236}">
                <a16:creationId xmlns:a16="http://schemas.microsoft.com/office/drawing/2014/main" id="{99230540-616A-4DD6-9368-A71D7397AA9A}"/>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6635" r="6471" b="-1"/>
          <a:stretch/>
        </p:blipFill>
        <p:spPr>
          <a:xfrm>
            <a:off x="1364177" y="2407359"/>
            <a:ext cx="1924714" cy="2020824"/>
          </a:xfrm>
          <a:prstGeom prst="rect">
            <a:avLst/>
          </a:prstGeom>
        </p:spPr>
      </p:pic>
    </p:spTree>
    <p:extLst>
      <p:ext uri="{BB962C8B-B14F-4D97-AF65-F5344CB8AC3E}">
        <p14:creationId xmlns:p14="http://schemas.microsoft.com/office/powerpoint/2010/main" val="397627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D90D-08EE-4118-9F14-0163820B524E}"/>
              </a:ext>
            </a:extLst>
          </p:cNvPr>
          <p:cNvSpPr>
            <a:spLocks noGrp="1"/>
          </p:cNvSpPr>
          <p:nvPr>
            <p:ph type="title"/>
          </p:nvPr>
        </p:nvSpPr>
        <p:spPr>
          <a:xfrm>
            <a:off x="1136428" y="627564"/>
            <a:ext cx="7474172" cy="1325563"/>
          </a:xfrm>
        </p:spPr>
        <p:txBody>
          <a:bodyPr>
            <a:normAutofit/>
          </a:bodyPr>
          <a:lstStyle/>
          <a:p>
            <a:br>
              <a:rPr lang="en-US" b="1"/>
            </a:br>
            <a:endParaRPr lang="en-US" b="1"/>
          </a:p>
        </p:txBody>
      </p:sp>
      <p:sp>
        <p:nvSpPr>
          <p:cNvPr id="9" name="Content Placeholder 8">
            <a:extLst>
              <a:ext uri="{FF2B5EF4-FFF2-40B4-BE49-F238E27FC236}">
                <a16:creationId xmlns:a16="http://schemas.microsoft.com/office/drawing/2014/main" id="{4872A97B-BC62-427E-A4F4-A30FDA029A13}"/>
              </a:ext>
            </a:extLst>
          </p:cNvPr>
          <p:cNvSpPr>
            <a:spLocks noGrp="1"/>
          </p:cNvSpPr>
          <p:nvPr>
            <p:ph idx="1"/>
          </p:nvPr>
        </p:nvSpPr>
        <p:spPr>
          <a:xfrm>
            <a:off x="1136429" y="627564"/>
            <a:ext cx="6467867" cy="5921825"/>
          </a:xfrm>
        </p:spPr>
        <p:txBody>
          <a:bodyPr anchor="ctr">
            <a:normAutofit/>
          </a:bodyPr>
          <a:lstStyle/>
          <a:p>
            <a:pPr marL="0" indent="0" algn="ctr">
              <a:buNone/>
            </a:pPr>
            <a:r>
              <a:rPr lang="en-US" sz="2400" b="1" dirty="0">
                <a:solidFill>
                  <a:srgbClr val="FF0000"/>
                </a:solidFill>
              </a:rPr>
              <a:t>LACK OF TRUST</a:t>
            </a:r>
            <a:br>
              <a:rPr lang="en-US" sz="1400" b="1" dirty="0">
                <a:solidFill>
                  <a:srgbClr val="FF0000"/>
                </a:solidFill>
              </a:rPr>
            </a:br>
            <a:br>
              <a:rPr lang="en-US" sz="1400" b="1" dirty="0"/>
            </a:br>
            <a:br>
              <a:rPr lang="en-US" sz="1400" b="1" dirty="0"/>
            </a:br>
            <a:r>
              <a:rPr lang="en-US" sz="1400" dirty="0"/>
              <a:t>In order to begin to build trust, people have to get to know one another as people, not issues by –</a:t>
            </a:r>
          </a:p>
          <a:p>
            <a:pPr marL="0" indent="0" algn="ctr">
              <a:buNone/>
            </a:pPr>
            <a:br>
              <a:rPr lang="en-US" sz="1400" dirty="0"/>
            </a:br>
            <a:r>
              <a:rPr lang="en-US" sz="1400" dirty="0">
                <a:highlight>
                  <a:srgbClr val="FFFF00"/>
                </a:highlight>
              </a:rPr>
              <a:t>- Engagement Pastors connecting in parishes </a:t>
            </a:r>
            <a:br>
              <a:rPr lang="en-US" sz="1400" dirty="0">
                <a:highlight>
                  <a:srgbClr val="FFFF00"/>
                </a:highlight>
              </a:rPr>
            </a:br>
            <a:r>
              <a:rPr lang="en-US" sz="1400" dirty="0">
                <a:highlight>
                  <a:srgbClr val="FFFF00"/>
                </a:highlight>
              </a:rPr>
              <a:t>- Parishes connect to other parishes</a:t>
            </a:r>
            <a:br>
              <a:rPr lang="en-US" sz="1400" dirty="0"/>
            </a:br>
            <a:r>
              <a:rPr lang="en-US" sz="1400" dirty="0"/>
              <a:t>- Area lunches/get togethers</a:t>
            </a:r>
            <a:br>
              <a:rPr lang="en-US" sz="1400" dirty="0"/>
            </a:br>
            <a:r>
              <a:rPr lang="en-US" sz="1400" dirty="0"/>
              <a:t>- Small Gatherings</a:t>
            </a:r>
            <a:br>
              <a:rPr lang="en-US" sz="1400" dirty="0"/>
            </a:br>
            <a:r>
              <a:rPr lang="en-US" sz="1400" dirty="0"/>
              <a:t>- Large Gatherings for Fellowship</a:t>
            </a:r>
          </a:p>
          <a:p>
            <a:pPr marL="0" indent="0" algn="ctr">
              <a:buNone/>
            </a:pPr>
            <a:br>
              <a:rPr lang="en-US" sz="1400" dirty="0"/>
            </a:br>
            <a:r>
              <a:rPr lang="en-US" sz="1400" dirty="0"/>
              <a:t>-</a:t>
            </a:r>
            <a:r>
              <a:rPr lang="en-US" sz="1400" dirty="0">
                <a:highlight>
                  <a:srgbClr val="FFFF00"/>
                </a:highlight>
              </a:rPr>
              <a:t>Committees/Executive Council/Staff promise when to expect results on projects/questions and keep the promise.  If we can’t keep to the schedule explain why and set another goal date </a:t>
            </a:r>
            <a:br>
              <a:rPr lang="en-US" sz="1400" dirty="0">
                <a:highlight>
                  <a:srgbClr val="FFFF00"/>
                </a:highlight>
              </a:rPr>
            </a:br>
            <a:r>
              <a:rPr lang="en-US" sz="1400" i="1" dirty="0">
                <a:highlight>
                  <a:srgbClr val="FFFF00"/>
                </a:highlight>
              </a:rPr>
              <a:t>ACCOUNTABILITY</a:t>
            </a:r>
          </a:p>
          <a:p>
            <a:pPr marL="0" indent="0" algn="ctr">
              <a:buNone/>
            </a:pPr>
            <a:br>
              <a:rPr lang="en-US" sz="1400" dirty="0">
                <a:highlight>
                  <a:srgbClr val="FFFF00"/>
                </a:highlight>
              </a:rPr>
            </a:br>
            <a:r>
              <a:rPr lang="en-US" sz="1400" dirty="0">
                <a:highlight>
                  <a:srgbClr val="FFFF00"/>
                </a:highlight>
              </a:rPr>
              <a:t>-Regular updates and clear communication from committees, Executive Council, and staff to the whole presbytery and to and with one another –</a:t>
            </a:r>
            <a:br>
              <a:rPr lang="en-US" sz="1400" dirty="0">
                <a:highlight>
                  <a:srgbClr val="FFFF00"/>
                </a:highlight>
              </a:rPr>
            </a:br>
            <a:r>
              <a:rPr lang="en-US" sz="1400" i="1" dirty="0">
                <a:highlight>
                  <a:srgbClr val="FFFF00"/>
                </a:highlight>
              </a:rPr>
              <a:t>TRANSPARENCY</a:t>
            </a:r>
            <a:br>
              <a:rPr lang="en-US" sz="1400" dirty="0">
                <a:highlight>
                  <a:srgbClr val="FFFF00"/>
                </a:highlight>
              </a:rPr>
            </a:br>
            <a:br>
              <a:rPr lang="en-US" sz="1400" dirty="0"/>
            </a:br>
            <a:r>
              <a:rPr lang="en-US" sz="1400" dirty="0">
                <a:solidFill>
                  <a:srgbClr val="FF0000"/>
                </a:solidFill>
              </a:rPr>
              <a:t>Also shared -</a:t>
            </a:r>
            <a:br>
              <a:rPr lang="en-US" sz="1400" dirty="0">
                <a:solidFill>
                  <a:srgbClr val="FF0000"/>
                </a:solidFill>
              </a:rPr>
            </a:br>
            <a:r>
              <a:rPr lang="en-US" sz="1400" dirty="0">
                <a:solidFill>
                  <a:srgbClr val="FF0000"/>
                </a:solidFill>
              </a:rPr>
              <a:t>Easier to be vulnerable in small groups</a:t>
            </a:r>
            <a:br>
              <a:rPr lang="en-US" sz="1400" dirty="0">
                <a:solidFill>
                  <a:srgbClr val="FF0000"/>
                </a:solidFill>
              </a:rPr>
            </a:br>
            <a:r>
              <a:rPr lang="en-US" sz="1400" dirty="0">
                <a:solidFill>
                  <a:srgbClr val="FF0000"/>
                </a:solidFill>
              </a:rPr>
              <a:t>Factions</a:t>
            </a:r>
            <a:br>
              <a:rPr lang="en-US" sz="1400" dirty="0">
                <a:solidFill>
                  <a:srgbClr val="FF0000"/>
                </a:solidFill>
              </a:rPr>
            </a:br>
            <a:r>
              <a:rPr lang="en-US" sz="1400" dirty="0">
                <a:solidFill>
                  <a:srgbClr val="FF0000"/>
                </a:solidFill>
              </a:rPr>
              <a:t>Us/Them</a:t>
            </a:r>
            <a:br>
              <a:rPr lang="en-US" sz="1400" dirty="0">
                <a:solidFill>
                  <a:srgbClr val="FF0000"/>
                </a:solidFill>
              </a:rPr>
            </a:br>
            <a:br>
              <a:rPr lang="en-US" sz="1400" dirty="0"/>
            </a:br>
            <a:endParaRPr lang="en-US" sz="1400" dirty="0"/>
          </a:p>
        </p:txBody>
      </p:sp>
      <p:sp>
        <p:nvSpPr>
          <p:cNvPr id="27"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7803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urple stuffed animal&#10;&#10;Description automatically generated with low confidence">
            <a:extLst>
              <a:ext uri="{FF2B5EF4-FFF2-40B4-BE49-F238E27FC236}">
                <a16:creationId xmlns:a16="http://schemas.microsoft.com/office/drawing/2014/main" id="{99230540-616A-4DD6-9368-A71D7397AA9A}"/>
              </a:ext>
            </a:extLst>
          </p:cNvPr>
          <p:cNvPicPr>
            <a:picLocks noChangeAspect="1"/>
          </p:cNvPicPr>
          <p:nvPr/>
        </p:nvPicPr>
        <p:blipFill rotWithShape="1">
          <a:blip r:embed="rId3">
            <a:extLst>
              <a:ext uri="{28A0092B-C50C-407E-A947-70E740481C1C}">
                <a14:useLocalDpi xmlns:a14="http://schemas.microsoft.com/office/drawing/2010/main" val="0"/>
              </a:ext>
            </a:extLst>
          </a:blip>
          <a:srcRect l="3396" r="3234"/>
          <a:stretch/>
        </p:blipFill>
        <p:spPr>
          <a:xfrm>
            <a:off x="9413070" y="2857501"/>
            <a:ext cx="1144832" cy="1142998"/>
          </a:xfrm>
          <a:prstGeom prst="rect">
            <a:avLst/>
          </a:prstGeom>
        </p:spPr>
      </p:pic>
    </p:spTree>
    <p:extLst>
      <p:ext uri="{BB962C8B-B14F-4D97-AF65-F5344CB8AC3E}">
        <p14:creationId xmlns:p14="http://schemas.microsoft.com/office/powerpoint/2010/main" val="2879201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D90D-08EE-4118-9F14-0163820B524E}"/>
              </a:ext>
            </a:extLst>
          </p:cNvPr>
          <p:cNvSpPr>
            <a:spLocks noGrp="1"/>
          </p:cNvSpPr>
          <p:nvPr>
            <p:ph type="title"/>
          </p:nvPr>
        </p:nvSpPr>
        <p:spPr>
          <a:xfrm>
            <a:off x="1136428" y="627564"/>
            <a:ext cx="7474172" cy="5796096"/>
          </a:xfrm>
        </p:spPr>
        <p:txBody>
          <a:bodyPr>
            <a:normAutofit/>
          </a:bodyPr>
          <a:lstStyle/>
          <a:p>
            <a:pPr marL="0" marR="0">
              <a:spcBef>
                <a:spcPts val="0"/>
              </a:spcBef>
              <a:spcAft>
                <a:spcPts val="0"/>
              </a:spcAft>
            </a:pPr>
            <a:br>
              <a:rPr lang="en-US" sz="1100" dirty="0">
                <a:effectLst/>
                <a:latin typeface="Calibri" panose="020F0502020204030204" pitchFamily="34" charset="0"/>
                <a:ea typeface="Calibri" panose="020F0502020204030204" pitchFamily="34" charset="0"/>
                <a:cs typeface="Times New Roman" panose="02020603050405020304" pitchFamily="18" charset="0"/>
              </a:rPr>
            </a:br>
            <a:endParaRPr lang="en-US" sz="1100" b="1" dirty="0"/>
          </a:p>
        </p:txBody>
      </p:sp>
      <p:sp>
        <p:nvSpPr>
          <p:cNvPr id="9" name="Content Placeholder 8">
            <a:extLst>
              <a:ext uri="{FF2B5EF4-FFF2-40B4-BE49-F238E27FC236}">
                <a16:creationId xmlns:a16="http://schemas.microsoft.com/office/drawing/2014/main" id="{8ED417E0-3FA1-4EAC-B4E7-1B417D8796F4}"/>
              </a:ext>
            </a:extLst>
          </p:cNvPr>
          <p:cNvSpPr>
            <a:spLocks noGrp="1"/>
          </p:cNvSpPr>
          <p:nvPr>
            <p:ph idx="1"/>
          </p:nvPr>
        </p:nvSpPr>
        <p:spPr>
          <a:xfrm>
            <a:off x="1248697" y="724176"/>
            <a:ext cx="7198073" cy="5602871"/>
          </a:xfrm>
        </p:spPr>
        <p:txBody>
          <a:bodyPr anchor="ctr">
            <a:normAutofit/>
          </a:bodyPr>
          <a:lstStyle/>
          <a:p>
            <a:pPr marL="0" indent="0" algn="ctr">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WOUNDING/WOUNDED[NESS]</a:t>
            </a:r>
          </a:p>
          <a:p>
            <a:pPr marL="0" indent="0" algn="ctr">
              <a:buNone/>
            </a:pP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Staff – previous issues on how they were treated and let go </a:t>
            </a:r>
            <a:r>
              <a:rPr lang="en-US" sz="1400" dirty="0">
                <a:effectLst/>
                <a:latin typeface="Calibri" panose="020F0502020204030204" pitchFamily="34" charset="0"/>
                <a:ea typeface="Calibri" panose="020F0502020204030204" pitchFamily="34" charset="0"/>
                <a:cs typeface="Times New Roman" panose="02020603050405020304" pitchFamily="18" charset="0"/>
              </a:rPr>
              <a:t>– acknowledge the hurt; offer corporate apology to each; enter acknowledgment and apology into the Presbytery Minutes</a:t>
            </a:r>
          </a:p>
          <a:p>
            <a:pPr marL="0" indent="0" algn="ctr">
              <a:buNone/>
            </a:pPr>
            <a:br>
              <a:rPr lang="en-US"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Address how some in the presbytery, Dream Team, Executive Council, and Implementation Team </a:t>
            </a:r>
            <a:r>
              <a:rPr lang="en-US"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were treated by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upset and angry staff, as well as fellow presbyters </a:t>
            </a:r>
            <a:r>
              <a:rPr lang="en-US" sz="1400" dirty="0">
                <a:effectLst/>
                <a:latin typeface="Calibri" panose="020F0502020204030204" pitchFamily="34" charset="0"/>
                <a:ea typeface="Calibri" panose="020F0502020204030204" pitchFamily="34" charset="0"/>
                <a:cs typeface="Times New Roman" panose="02020603050405020304" pitchFamily="18" charset="0"/>
              </a:rPr>
              <a:t>over the past couple of years.  Acknowledge this hurt simultaneous to above, offer corporate apology to these work teams in particular, and also enter this into the Presbytery </a:t>
            </a:r>
            <a:r>
              <a:rPr lang="en-US" sz="1400" dirty="0">
                <a:latin typeface="Calibri" panose="020F0502020204030204" pitchFamily="34" charset="0"/>
                <a:ea typeface="Calibri" panose="020F0502020204030204" pitchFamily="34" charset="0"/>
                <a:cs typeface="Times New Roman" panose="02020603050405020304" pitchFamily="18" charset="0"/>
              </a:rPr>
              <a:t>M</a:t>
            </a:r>
            <a:r>
              <a:rPr lang="en-US" sz="1400" dirty="0">
                <a:effectLst/>
                <a:latin typeface="Calibri" panose="020F0502020204030204" pitchFamily="34" charset="0"/>
                <a:ea typeface="Calibri" panose="020F0502020204030204" pitchFamily="34" charset="0"/>
                <a:cs typeface="Times New Roman" panose="02020603050405020304" pitchFamily="18" charset="0"/>
              </a:rPr>
              <a:t>inutes.</a:t>
            </a:r>
          </a:p>
          <a:p>
            <a:pPr marL="0" indent="0" algn="ctr">
              <a:buNone/>
            </a:pPr>
            <a:r>
              <a:rPr lang="en-US" sz="14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NOTE:  When we dissolved the Implementation Team at the February 2021 meeting, we engaged in a litany which addressed these concerns.  </a:t>
            </a:r>
          </a:p>
          <a:p>
            <a:pPr marL="0" indent="0" algn="ctr">
              <a:buNone/>
            </a:pPr>
            <a:br>
              <a:rPr lang="en-US"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Dream Team process – acknowledge the hurt, confusion, and division that this process resulted in for some staff, some in the presbytery, and then, by their reactions, also for members of the Dream Team. </a:t>
            </a:r>
            <a:r>
              <a:rPr lang="en-US" sz="1400" dirty="0">
                <a:effectLst/>
                <a:latin typeface="Calibri" panose="020F0502020204030204" pitchFamily="34" charset="0"/>
                <a:ea typeface="Calibri" panose="020F0502020204030204" pitchFamily="34" charset="0"/>
                <a:cs typeface="Times New Roman" panose="02020603050405020304" pitchFamily="18" charset="0"/>
              </a:rPr>
              <a:t>This has continued after the plan passed as it felt like it never became a “presbytery plan” but still remained a Dream Team plan.</a:t>
            </a:r>
            <a:endParaRPr lang="en-US" sz="1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7803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urple stuffed animal&#10;&#10;Description automatically generated with low confidence">
            <a:extLst>
              <a:ext uri="{FF2B5EF4-FFF2-40B4-BE49-F238E27FC236}">
                <a16:creationId xmlns:a16="http://schemas.microsoft.com/office/drawing/2014/main" id="{99230540-616A-4DD6-9368-A71D7397AA9A}"/>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3396" r="3234"/>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84202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D90D-08EE-4118-9F14-0163820B524E}"/>
              </a:ext>
            </a:extLst>
          </p:cNvPr>
          <p:cNvSpPr>
            <a:spLocks noGrp="1"/>
          </p:cNvSpPr>
          <p:nvPr>
            <p:ph type="title"/>
          </p:nvPr>
        </p:nvSpPr>
        <p:spPr>
          <a:xfrm>
            <a:off x="1136428" y="627564"/>
            <a:ext cx="7474172" cy="5796096"/>
          </a:xfrm>
        </p:spPr>
        <p:txBody>
          <a:bodyPr>
            <a:normAutofit/>
          </a:bodyPr>
          <a:lstStyle/>
          <a:p>
            <a:pPr marL="0" marR="0">
              <a:spcBef>
                <a:spcPts val="0"/>
              </a:spcBef>
              <a:spcAft>
                <a:spcPts val="0"/>
              </a:spcAft>
            </a:pPr>
            <a:br>
              <a:rPr lang="en-US" sz="1100" dirty="0">
                <a:effectLst/>
                <a:latin typeface="Calibri" panose="020F0502020204030204" pitchFamily="34" charset="0"/>
                <a:ea typeface="Calibri" panose="020F0502020204030204" pitchFamily="34" charset="0"/>
                <a:cs typeface="Times New Roman" panose="02020603050405020304" pitchFamily="18" charset="0"/>
              </a:rPr>
            </a:br>
            <a:endParaRPr lang="en-US" sz="1100" b="1" dirty="0"/>
          </a:p>
        </p:txBody>
      </p:sp>
      <p:sp>
        <p:nvSpPr>
          <p:cNvPr id="9" name="Content Placeholder 8">
            <a:extLst>
              <a:ext uri="{FF2B5EF4-FFF2-40B4-BE49-F238E27FC236}">
                <a16:creationId xmlns:a16="http://schemas.microsoft.com/office/drawing/2014/main" id="{8ED417E0-3FA1-4EAC-B4E7-1B417D8796F4}"/>
              </a:ext>
            </a:extLst>
          </p:cNvPr>
          <p:cNvSpPr>
            <a:spLocks noGrp="1"/>
          </p:cNvSpPr>
          <p:nvPr>
            <p:ph idx="1"/>
          </p:nvPr>
        </p:nvSpPr>
        <p:spPr>
          <a:xfrm>
            <a:off x="1248697" y="724176"/>
            <a:ext cx="7198073" cy="5602871"/>
          </a:xfrm>
        </p:spPr>
        <p:txBody>
          <a:bodyPr anchor="ctr">
            <a:normAutofit/>
          </a:bodyPr>
          <a:lstStyle/>
          <a:p>
            <a:pPr marL="0" indent="0" algn="ctr">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FINANCES</a:t>
            </a:r>
          </a:p>
          <a:p>
            <a:pPr marL="0" indent="0" algn="ctr">
              <a:lnSpc>
                <a:spcPct val="100000"/>
              </a:lnSpc>
              <a:spcBef>
                <a:spcPts val="0"/>
              </a:spcBef>
              <a:buNone/>
            </a:pP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Not sure I could trust info being presented and still not sure I can</a:t>
            </a:r>
          </a:p>
          <a:p>
            <a:pPr marL="0" indent="0" algn="ctr">
              <a:lnSpc>
                <a:spcPct val="100000"/>
              </a:lnSpc>
              <a:spcBef>
                <a:spcPts val="0"/>
              </a:spcBef>
              <a:buNone/>
            </a:pPr>
            <a:r>
              <a:rPr lang="en-US" sz="1400" dirty="0">
                <a:solidFill>
                  <a:srgbClr val="FF0000"/>
                </a:solidFill>
                <a:latin typeface="Calibri" panose="020F0502020204030204" pitchFamily="34" charset="0"/>
                <a:cs typeface="Times New Roman" panose="02020603050405020304" pitchFamily="18" charset="0"/>
              </a:rPr>
              <a:t>Not getting info on restricted accounts</a:t>
            </a:r>
          </a:p>
          <a:p>
            <a:pPr marL="0" indent="0" algn="ctr">
              <a:lnSpc>
                <a:spcPct val="100000"/>
              </a:lnSpc>
              <a:spcBef>
                <a:spcPts val="0"/>
              </a:spcBef>
              <a:buNone/>
            </a:pPr>
            <a:r>
              <a:rPr lang="en-US" sz="1400" dirty="0">
                <a:solidFill>
                  <a:srgbClr val="FF0000"/>
                </a:solidFill>
                <a:latin typeface="Calibri" panose="020F0502020204030204" pitchFamily="34" charset="0"/>
                <a:cs typeface="Times New Roman" panose="02020603050405020304" pitchFamily="18" charset="0"/>
              </a:rPr>
              <a:t>Never questioned funds in the past</a:t>
            </a:r>
          </a:p>
          <a:p>
            <a:pPr marL="0" indent="0" algn="ctr">
              <a:lnSpc>
                <a:spcPct val="100000"/>
              </a:lnSpc>
              <a:spcBef>
                <a:spcPts val="0"/>
              </a:spcBef>
              <a:buNone/>
            </a:pPr>
            <a:r>
              <a:rPr lang="en-US" sz="1400" dirty="0">
                <a:solidFill>
                  <a:srgbClr val="FF0000"/>
                </a:solidFill>
                <a:latin typeface="Calibri" panose="020F0502020204030204" pitchFamily="34" charset="0"/>
                <a:cs typeface="Times New Roman" panose="02020603050405020304" pitchFamily="18" charset="0"/>
              </a:rPr>
              <a:t>Per Capita arrearages</a:t>
            </a:r>
          </a:p>
          <a:p>
            <a:pPr marL="0" indent="0" algn="ctr">
              <a:lnSpc>
                <a:spcPct val="100000"/>
              </a:lnSpc>
              <a:spcBef>
                <a:spcPts val="0"/>
              </a:spcBef>
              <a:buNone/>
            </a:pPr>
            <a:r>
              <a:rPr lang="en-US" sz="1400" dirty="0">
                <a:solidFill>
                  <a:srgbClr val="FF0000"/>
                </a:solidFill>
                <a:latin typeface="Calibri" panose="020F0502020204030204" pitchFamily="34" charset="0"/>
                <a:cs typeface="Times New Roman" panose="02020603050405020304" pitchFamily="18" charset="0"/>
              </a:rPr>
              <a:t>Crisis never explained</a:t>
            </a:r>
          </a:p>
          <a:p>
            <a:pPr marL="0" indent="0" algn="ctr">
              <a:lnSpc>
                <a:spcPct val="100000"/>
              </a:lnSpc>
              <a:spcBef>
                <a:spcPts val="0"/>
              </a:spcBef>
              <a:buNone/>
            </a:pPr>
            <a:r>
              <a:rPr lang="en-US" sz="1400" dirty="0">
                <a:solidFill>
                  <a:srgbClr val="FF0000"/>
                </a:solidFill>
                <a:latin typeface="Calibri" panose="020F0502020204030204" pitchFamily="34" charset="0"/>
                <a:cs typeface="Times New Roman" panose="02020603050405020304" pitchFamily="18" charset="0"/>
              </a:rPr>
              <a:t>Deficit budget</a:t>
            </a:r>
          </a:p>
          <a:p>
            <a:pPr marL="0" indent="0" algn="ctr">
              <a:lnSpc>
                <a:spcPct val="100000"/>
              </a:lnSpc>
              <a:spcBef>
                <a:spcPts val="0"/>
              </a:spcBef>
              <a:buNone/>
            </a:pPr>
            <a:endParaRPr lang="en-US" sz="1400" dirty="0">
              <a:solidFill>
                <a:srgbClr val="FF0000"/>
              </a:solidFill>
              <a:latin typeface="Calibri" panose="020F0502020204030204" pitchFamily="34" charset="0"/>
              <a:cs typeface="Times New Roman" panose="02020603050405020304" pitchFamily="18" charset="0"/>
            </a:endParaRPr>
          </a:p>
          <a:p>
            <a:pPr marL="0" indent="0">
              <a:lnSpc>
                <a:spcPct val="100000"/>
              </a:lnSpc>
              <a:spcBef>
                <a:spcPts val="0"/>
              </a:spcBef>
              <a:buNone/>
            </a:pPr>
            <a:r>
              <a:rPr lang="en-US" sz="1400" dirty="0">
                <a:latin typeface="Calibri" panose="020F0502020204030204" pitchFamily="34" charset="0"/>
                <a:cs typeface="Times New Roman" panose="02020603050405020304" pitchFamily="18" charset="0"/>
              </a:rPr>
              <a:t>-There has to be repentance and forgiveness for self and the body for “never questioning funds”</a:t>
            </a:r>
          </a:p>
          <a:p>
            <a:pPr marL="0" indent="0">
              <a:lnSpc>
                <a:spcPct val="100000"/>
              </a:lnSpc>
              <a:spcBef>
                <a:spcPts val="0"/>
              </a:spcBef>
              <a:buNone/>
            </a:pPr>
            <a:endParaRPr lang="en-US" sz="1400" dirty="0">
              <a:latin typeface="Calibri" panose="020F0502020204030204" pitchFamily="34" charset="0"/>
              <a:cs typeface="Times New Roman" panose="02020603050405020304" pitchFamily="18" charset="0"/>
            </a:endParaRPr>
          </a:p>
          <a:p>
            <a:pPr marL="0" indent="0">
              <a:lnSpc>
                <a:spcPct val="100000"/>
              </a:lnSpc>
              <a:spcBef>
                <a:spcPts val="0"/>
              </a:spcBef>
              <a:buNone/>
            </a:pPr>
            <a:r>
              <a:rPr lang="en-US" sz="1400" dirty="0">
                <a:latin typeface="Calibri" panose="020F0502020204030204" pitchFamily="34" charset="0"/>
                <a:cs typeface="Times New Roman" panose="02020603050405020304" pitchFamily="18" charset="0"/>
              </a:rPr>
              <a:t>-A “position paper” should be prepared explaining how we got to where we are – including an explanation of the per capita mess – we don’t need to place blame</a:t>
            </a:r>
          </a:p>
          <a:p>
            <a:pPr marL="0" indent="0">
              <a:lnSpc>
                <a:spcPct val="100000"/>
              </a:lnSpc>
              <a:spcBef>
                <a:spcPts val="0"/>
              </a:spcBef>
              <a:buNone/>
            </a:pPr>
            <a:endParaRPr lang="en-US" sz="1400" dirty="0">
              <a:latin typeface="Calibri" panose="020F0502020204030204" pitchFamily="34" charset="0"/>
              <a:cs typeface="Times New Roman" panose="02020603050405020304" pitchFamily="18" charset="0"/>
            </a:endParaRPr>
          </a:p>
          <a:p>
            <a:pPr marL="0" indent="0">
              <a:lnSpc>
                <a:spcPct val="100000"/>
              </a:lnSpc>
              <a:spcBef>
                <a:spcPts val="0"/>
              </a:spcBef>
              <a:buNone/>
            </a:pPr>
            <a:r>
              <a:rPr lang="en-US" sz="1400" dirty="0">
                <a:highlight>
                  <a:srgbClr val="FFFF00"/>
                </a:highlight>
                <a:latin typeface="Calibri" panose="020F0502020204030204" pitchFamily="34" charset="0"/>
                <a:cs typeface="Times New Roman" panose="02020603050405020304" pitchFamily="18" charset="0"/>
              </a:rPr>
              <a:t>-The Synod is carrying 2018 per capita on its books </a:t>
            </a:r>
          </a:p>
          <a:p>
            <a:pPr marL="0" indent="0">
              <a:lnSpc>
                <a:spcPct val="100000"/>
              </a:lnSpc>
              <a:spcBef>
                <a:spcPts val="0"/>
              </a:spcBef>
              <a:buNone/>
            </a:pPr>
            <a:endParaRPr lang="en-US" sz="1400" dirty="0">
              <a:highlight>
                <a:srgbClr val="FFFF00"/>
              </a:highlight>
              <a:latin typeface="Calibri" panose="020F0502020204030204" pitchFamily="34" charset="0"/>
              <a:cs typeface="Times New Roman" panose="02020603050405020304" pitchFamily="18" charset="0"/>
            </a:endParaRPr>
          </a:p>
          <a:p>
            <a:pPr marL="0" indent="0">
              <a:lnSpc>
                <a:spcPct val="100000"/>
              </a:lnSpc>
              <a:spcBef>
                <a:spcPts val="0"/>
              </a:spcBef>
              <a:buNone/>
            </a:pPr>
            <a:r>
              <a:rPr lang="en-US" sz="1400" dirty="0">
                <a:highlight>
                  <a:srgbClr val="FFFF00"/>
                </a:highlight>
                <a:latin typeface="Calibri" panose="020F0502020204030204" pitchFamily="34" charset="0"/>
                <a:cs typeface="Times New Roman" panose="02020603050405020304" pitchFamily="18" charset="0"/>
              </a:rPr>
              <a:t>-Restricted funds are now being looked at</a:t>
            </a:r>
          </a:p>
          <a:p>
            <a:pPr marL="0" indent="0">
              <a:lnSpc>
                <a:spcPct val="100000"/>
              </a:lnSpc>
              <a:spcBef>
                <a:spcPts val="0"/>
              </a:spcBef>
              <a:buNone/>
            </a:pPr>
            <a:endParaRPr lang="en-US" sz="1400" dirty="0">
              <a:highlight>
                <a:srgbClr val="FFFF00"/>
              </a:highlight>
              <a:latin typeface="Calibri" panose="020F0502020204030204" pitchFamily="34" charset="0"/>
              <a:cs typeface="Times New Roman" panose="02020603050405020304" pitchFamily="18" charset="0"/>
            </a:endParaRPr>
          </a:p>
          <a:p>
            <a:pPr marL="0" indent="0">
              <a:lnSpc>
                <a:spcPct val="100000"/>
              </a:lnSpc>
              <a:spcBef>
                <a:spcPts val="0"/>
              </a:spcBef>
              <a:buNone/>
            </a:pPr>
            <a:r>
              <a:rPr lang="en-US" sz="1400" dirty="0">
                <a:highlight>
                  <a:srgbClr val="FFFF00"/>
                </a:highlight>
                <a:latin typeface="Calibri" panose="020F0502020204030204" pitchFamily="34" charset="0"/>
                <a:cs typeface="Times New Roman" panose="02020603050405020304" pitchFamily="18" charset="0"/>
              </a:rPr>
              <a:t>Would like to see GA and Synod “total ask” vs. amount budgeted</a:t>
            </a:r>
          </a:p>
          <a:p>
            <a:pPr marL="0" indent="0" algn="ctr">
              <a:buNone/>
            </a:pPr>
            <a:endParaRPr lang="en-US" sz="1400" dirty="0">
              <a:solidFill>
                <a:srgbClr val="FF0000"/>
              </a:solidFill>
              <a:latin typeface="Calibri" panose="020F0502020204030204" pitchFamily="34" charset="0"/>
              <a:cs typeface="Times New Roman" panose="02020603050405020304" pitchFamily="18" charset="0"/>
            </a:endParaRPr>
          </a:p>
          <a:p>
            <a:pPr marL="0" indent="0" algn="ctr">
              <a:buNone/>
            </a:pPr>
            <a:endParaRPr lang="en-US" sz="15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7803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urple stuffed animal&#10;&#10;Description automatically generated with low confidence">
            <a:extLst>
              <a:ext uri="{FF2B5EF4-FFF2-40B4-BE49-F238E27FC236}">
                <a16:creationId xmlns:a16="http://schemas.microsoft.com/office/drawing/2014/main" id="{99230540-616A-4DD6-9368-A71D7397AA9A}"/>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3396" r="3234"/>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61737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D90D-08EE-4118-9F14-0163820B524E}"/>
              </a:ext>
            </a:extLst>
          </p:cNvPr>
          <p:cNvSpPr>
            <a:spLocks noGrp="1"/>
          </p:cNvSpPr>
          <p:nvPr>
            <p:ph type="title"/>
          </p:nvPr>
        </p:nvSpPr>
        <p:spPr>
          <a:xfrm>
            <a:off x="1136428" y="627564"/>
            <a:ext cx="7474172" cy="5796096"/>
          </a:xfrm>
        </p:spPr>
        <p:txBody>
          <a:bodyPr>
            <a:normAutofit/>
          </a:bodyPr>
          <a:lstStyle/>
          <a:p>
            <a:pPr marL="0" marR="0">
              <a:spcBef>
                <a:spcPts val="0"/>
              </a:spcBef>
              <a:spcAft>
                <a:spcPts val="0"/>
              </a:spcAft>
            </a:pPr>
            <a:br>
              <a:rPr lang="en-US" sz="1100" dirty="0">
                <a:effectLst/>
                <a:latin typeface="Calibri" panose="020F0502020204030204" pitchFamily="34" charset="0"/>
                <a:ea typeface="Calibri" panose="020F0502020204030204" pitchFamily="34" charset="0"/>
                <a:cs typeface="Times New Roman" panose="02020603050405020304" pitchFamily="18" charset="0"/>
              </a:rPr>
            </a:br>
            <a:endParaRPr lang="en-US" sz="1100" b="1" dirty="0"/>
          </a:p>
        </p:txBody>
      </p:sp>
      <p:sp>
        <p:nvSpPr>
          <p:cNvPr id="9" name="Content Placeholder 8">
            <a:extLst>
              <a:ext uri="{FF2B5EF4-FFF2-40B4-BE49-F238E27FC236}">
                <a16:creationId xmlns:a16="http://schemas.microsoft.com/office/drawing/2014/main" id="{8ED417E0-3FA1-4EAC-B4E7-1B417D8796F4}"/>
              </a:ext>
            </a:extLst>
          </p:cNvPr>
          <p:cNvSpPr>
            <a:spLocks noGrp="1"/>
          </p:cNvSpPr>
          <p:nvPr>
            <p:ph idx="1"/>
          </p:nvPr>
        </p:nvSpPr>
        <p:spPr>
          <a:xfrm>
            <a:off x="1248697" y="724176"/>
            <a:ext cx="7198073" cy="5602871"/>
          </a:xfrm>
        </p:spPr>
        <p:txBody>
          <a:bodyPr anchor="ctr">
            <a:normAutofit/>
          </a:bodyPr>
          <a:lstStyle/>
          <a:p>
            <a:pPr marL="0" indent="0" algn="ctr">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COMMUNICATION</a:t>
            </a:r>
          </a:p>
          <a:p>
            <a:pPr marL="0" indent="0" algn="ctr">
              <a:lnSpc>
                <a:spcPct val="100000"/>
              </a:lnSpc>
              <a:spcBef>
                <a:spcPts val="0"/>
              </a:spcBef>
              <a:buNone/>
            </a:pP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room for conservative voices</a:t>
            </a:r>
          </a:p>
          <a:p>
            <a:pPr marL="0" indent="0" algn="ctr">
              <a:lnSpc>
                <a:spcPct val="100000"/>
              </a:lnSpc>
              <a:spcBef>
                <a:spcPts val="0"/>
              </a:spcBef>
              <a:buNone/>
            </a:pPr>
            <a:r>
              <a:rPr lang="en-US" sz="1400" dirty="0">
                <a:solidFill>
                  <a:srgbClr val="FF0000"/>
                </a:solidFill>
                <a:latin typeface="Calibri" panose="020F0502020204030204" pitchFamily="34" charset="0"/>
                <a:cs typeface="Times New Roman" panose="02020603050405020304" pitchFamily="18" charset="0"/>
              </a:rPr>
              <a:t>- Have hard time asking hard questions – </a:t>
            </a:r>
            <a:r>
              <a:rPr lang="en-US" sz="1400" dirty="0">
                <a:latin typeface="Calibri" panose="020F0502020204030204" pitchFamily="34" charset="0"/>
                <a:cs typeface="Times New Roman" panose="02020603050405020304" pitchFamily="18" charset="0"/>
              </a:rPr>
              <a:t>and what happens if you do (i.e. previous staff)</a:t>
            </a:r>
          </a:p>
          <a:p>
            <a:pPr marL="0" indent="0" algn="ctr">
              <a:lnSpc>
                <a:spcPct val="100000"/>
              </a:lnSpc>
              <a:spcBef>
                <a:spcPts val="0"/>
              </a:spcBef>
              <a:buNone/>
            </a:pPr>
            <a:r>
              <a:rPr lang="en-US" sz="1400" dirty="0">
                <a:solidFill>
                  <a:srgbClr val="FF0000"/>
                </a:solidFill>
                <a:latin typeface="Calibri" panose="020F0502020204030204" pitchFamily="34" charset="0"/>
                <a:cs typeface="Times New Roman" panose="02020603050405020304" pitchFamily="18" charset="0"/>
              </a:rPr>
              <a:t>- Not a clear sense of presbytery as a whole of the Dream Team/Implementation Team plan and ownership of it by the presbytery as a whole</a:t>
            </a:r>
          </a:p>
          <a:p>
            <a:pPr marL="0" indent="0" algn="ctr">
              <a:lnSpc>
                <a:spcPct val="100000"/>
              </a:lnSpc>
              <a:spcBef>
                <a:spcPts val="0"/>
              </a:spcBef>
              <a:buNone/>
            </a:pPr>
            <a:endParaRPr lang="en-US" sz="1400" dirty="0">
              <a:solidFill>
                <a:srgbClr val="FF0000"/>
              </a:solidFill>
              <a:latin typeface="Calibri" panose="020F0502020204030204" pitchFamily="34" charset="0"/>
              <a:cs typeface="Times New Roman" panose="02020603050405020304" pitchFamily="18" charset="0"/>
            </a:endParaRPr>
          </a:p>
          <a:p>
            <a:pPr marL="0" indent="0" algn="ctr">
              <a:lnSpc>
                <a:spcPct val="100000"/>
              </a:lnSpc>
              <a:spcBef>
                <a:spcPts val="0"/>
              </a:spcBef>
              <a:buNone/>
            </a:pPr>
            <a:r>
              <a:rPr lang="en-US" sz="1400" dirty="0">
                <a:solidFill>
                  <a:srgbClr val="FF0000"/>
                </a:solidFill>
              </a:rPr>
              <a:t>Also shared –</a:t>
            </a:r>
          </a:p>
          <a:p>
            <a:pPr marL="0" indent="0" algn="ctr">
              <a:lnSpc>
                <a:spcPct val="100000"/>
              </a:lnSpc>
              <a:spcBef>
                <a:spcPts val="0"/>
              </a:spcBef>
              <a:buNone/>
            </a:pPr>
            <a:r>
              <a:rPr lang="en-US" sz="1400" dirty="0">
                <a:solidFill>
                  <a:srgbClr val="FF0000"/>
                </a:solidFill>
              </a:rPr>
              <a:t>Felt like people wanted me to “shut up”</a:t>
            </a:r>
            <a:br>
              <a:rPr lang="en-US" sz="1600" dirty="0">
                <a:solidFill>
                  <a:srgbClr val="FF0000"/>
                </a:solidFill>
              </a:rPr>
            </a:br>
            <a:endParaRPr lang="en-US" sz="1600" dirty="0">
              <a:solidFill>
                <a:srgbClr val="FF0000"/>
              </a:solidFill>
            </a:endParaRPr>
          </a:p>
          <a:p>
            <a:pPr marL="0" indent="0" algn="ctr">
              <a:lnSpc>
                <a:spcPct val="100000"/>
              </a:lnSpc>
              <a:spcBef>
                <a:spcPts val="0"/>
              </a:spcBef>
              <a:buNone/>
            </a:pPr>
            <a:r>
              <a:rPr lang="en-US" sz="1400" dirty="0">
                <a:highlight>
                  <a:srgbClr val="FFFF00"/>
                </a:highlight>
              </a:rPr>
              <a:t>I think once people see progress on other things, there will be more of a willingness to speak up and speak out.  That can’t be done until we begin to build positive relationships and accountability.  </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7803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urple stuffed animal&#10;&#10;Description automatically generated with low confidence">
            <a:extLst>
              <a:ext uri="{FF2B5EF4-FFF2-40B4-BE49-F238E27FC236}">
                <a16:creationId xmlns:a16="http://schemas.microsoft.com/office/drawing/2014/main" id="{99230540-616A-4DD6-9368-A71D7397AA9A}"/>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3396" r="3234"/>
          <a:stretch/>
        </p:blipFill>
        <p:spPr>
          <a:xfrm>
            <a:off x="9029206"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933077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A7B3EC-985A-4DD2-8195-8DE0CF5DA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E6D90D-08EE-4118-9F14-0163820B524E}"/>
              </a:ext>
            </a:extLst>
          </p:cNvPr>
          <p:cNvSpPr>
            <a:spLocks noGrp="1"/>
          </p:cNvSpPr>
          <p:nvPr>
            <p:ph type="title"/>
          </p:nvPr>
        </p:nvSpPr>
        <p:spPr>
          <a:xfrm>
            <a:off x="5155330" y="1199626"/>
            <a:ext cx="5478379" cy="4471332"/>
          </a:xfrm>
        </p:spPr>
        <p:txBody>
          <a:bodyPr vert="horz" lIns="91440" tIns="45720" rIns="91440" bIns="45720" rtlCol="0" anchor="b">
            <a:normAutofit/>
          </a:bodyPr>
          <a:lstStyle/>
          <a:p>
            <a:r>
              <a:rPr lang="en-US" sz="2600" b="1" dirty="0">
                <a:solidFill>
                  <a:srgbClr val="FFFFFF"/>
                </a:solidFill>
              </a:rPr>
              <a:t>WE NEED TO HEAR FROM YOU!</a:t>
            </a:r>
            <a:br>
              <a:rPr lang="en-US" sz="2600" b="1" dirty="0">
                <a:solidFill>
                  <a:srgbClr val="FFFFFF"/>
                </a:solidFill>
              </a:rPr>
            </a:br>
            <a:br>
              <a:rPr lang="en-US" sz="2600" b="1" dirty="0">
                <a:solidFill>
                  <a:srgbClr val="FFFFFF"/>
                </a:solidFill>
              </a:rPr>
            </a:br>
            <a:r>
              <a:rPr lang="en-US" sz="2600" b="1" dirty="0">
                <a:solidFill>
                  <a:srgbClr val="FFFFFF"/>
                </a:solidFill>
              </a:rPr>
              <a:t>After this meeting, you will be receiving a reminder of this request, together with a link to access a google form.  </a:t>
            </a:r>
            <a:br>
              <a:rPr lang="en-US" sz="2600" b="1" dirty="0">
                <a:solidFill>
                  <a:srgbClr val="FFFFFF"/>
                </a:solidFill>
              </a:rPr>
            </a:br>
            <a:br>
              <a:rPr lang="en-US" sz="2600" b="1" dirty="0">
                <a:solidFill>
                  <a:srgbClr val="FFFFFF"/>
                </a:solidFill>
              </a:rPr>
            </a:br>
            <a:r>
              <a:rPr lang="en-US" sz="2600" b="1" dirty="0">
                <a:solidFill>
                  <a:srgbClr val="FFFFFF"/>
                </a:solidFill>
              </a:rPr>
              <a:t>All comments will be captured into one document which Executive Council will review and then share with the body as  a whole. </a:t>
            </a:r>
            <a:br>
              <a:rPr lang="en-US" sz="2600" b="1" dirty="0">
                <a:solidFill>
                  <a:srgbClr val="FFFFFF"/>
                </a:solidFill>
              </a:rPr>
            </a:br>
            <a:endParaRPr lang="en-US" sz="2600" b="1" dirty="0">
              <a:solidFill>
                <a:srgbClr val="FFFFFF"/>
              </a:solidFill>
            </a:endParaRPr>
          </a:p>
        </p:txBody>
      </p:sp>
      <p:sp>
        <p:nvSpPr>
          <p:cNvPr id="16" name="Rectangle 11">
            <a:extLst>
              <a:ext uri="{FF2B5EF4-FFF2-40B4-BE49-F238E27FC236}">
                <a16:creationId xmlns:a16="http://schemas.microsoft.com/office/drawing/2014/main" id="{FE02A880-6856-4185-AC84-E90DCBBF1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6674" y="2252951"/>
            <a:ext cx="2218670" cy="2329641"/>
          </a:xfrm>
          <a:prstGeom prst="rect">
            <a:avLst/>
          </a:prstGeom>
          <a:solidFill>
            <a:srgbClr val="FFFFFF"/>
          </a:solidFill>
          <a:ln w="31750" cap="sq">
            <a:solidFill>
              <a:srgbClr val="78037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pic>
        <p:nvPicPr>
          <p:cNvPr id="5" name="Content Placeholder 4" descr="A purple stuffed animal&#10;&#10;Description automatically generated with low confidence">
            <a:extLst>
              <a:ext uri="{FF2B5EF4-FFF2-40B4-BE49-F238E27FC236}">
                <a16:creationId xmlns:a16="http://schemas.microsoft.com/office/drawing/2014/main" id="{99230540-616A-4DD6-9368-A71D7397AA9A}"/>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6635" r="6471" b="-1"/>
          <a:stretch/>
        </p:blipFill>
        <p:spPr>
          <a:xfrm>
            <a:off x="1364177" y="2407359"/>
            <a:ext cx="1924714" cy="2020824"/>
          </a:xfrm>
          <a:prstGeom prst="rect">
            <a:avLst/>
          </a:prstGeom>
        </p:spPr>
      </p:pic>
    </p:spTree>
    <p:extLst>
      <p:ext uri="{BB962C8B-B14F-4D97-AF65-F5344CB8AC3E}">
        <p14:creationId xmlns:p14="http://schemas.microsoft.com/office/powerpoint/2010/main" val="198248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4BD7A-81E1-4B59-A009-0995954108D6}"/>
              </a:ext>
            </a:extLst>
          </p:cNvPr>
          <p:cNvSpPr>
            <a:spLocks noGrp="1"/>
          </p:cNvSpPr>
          <p:nvPr>
            <p:ph type="title"/>
          </p:nvPr>
        </p:nvSpPr>
        <p:spPr>
          <a:xfrm>
            <a:off x="6940295" y="643467"/>
            <a:ext cx="4668257" cy="5271911"/>
          </a:xfrm>
        </p:spPr>
        <p:txBody>
          <a:bodyPr>
            <a:normAutofit/>
          </a:bodyPr>
          <a:lstStyle/>
          <a:p>
            <a:r>
              <a:rPr lang="en-US" dirty="0"/>
              <a:t>Let’s move the elephant out of the room so Salem Presbytery can move forward into God’s intended future, with hope!</a:t>
            </a:r>
          </a:p>
        </p:txBody>
      </p:sp>
      <p:sp>
        <p:nvSpPr>
          <p:cNvPr id="91" name="Freeform: Shape 90">
            <a:extLst>
              <a:ext uri="{FF2B5EF4-FFF2-40B4-BE49-F238E27FC236}">
                <a16:creationId xmlns:a16="http://schemas.microsoft.com/office/drawing/2014/main" id="{2EEE8F11-3582-44B7-9869-F2D26D7DD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133221" cy="3548529"/>
          </a:xfrm>
          <a:custGeom>
            <a:avLst/>
            <a:gdLst>
              <a:gd name="connsiteX0" fmla="*/ 0 w 4133221"/>
              <a:gd name="connsiteY0" fmla="*/ 0 h 3548529"/>
              <a:gd name="connsiteX1" fmla="*/ 3798429 w 4133221"/>
              <a:gd name="connsiteY1" fmla="*/ 0 h 3548529"/>
              <a:gd name="connsiteX2" fmla="*/ 3850140 w 4133221"/>
              <a:gd name="connsiteY2" fmla="*/ 85119 h 3548529"/>
              <a:gd name="connsiteX3" fmla="*/ 4133221 w 4133221"/>
              <a:gd name="connsiteY3" fmla="*/ 1203093 h 3548529"/>
              <a:gd name="connsiteX4" fmla="*/ 1787785 w 4133221"/>
              <a:gd name="connsiteY4" fmla="*/ 3548529 h 3548529"/>
              <a:gd name="connsiteX5" fmla="*/ 129311 w 4133221"/>
              <a:gd name="connsiteY5" fmla="*/ 2861567 h 3548529"/>
              <a:gd name="connsiteX6" fmla="*/ 0 w 4133221"/>
              <a:gd name="connsiteY6" fmla="*/ 2719289 h 3548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3221" h="3548529">
                <a:moveTo>
                  <a:pt x="0" y="0"/>
                </a:moveTo>
                <a:lnTo>
                  <a:pt x="3798429" y="0"/>
                </a:lnTo>
                <a:lnTo>
                  <a:pt x="3850140" y="85119"/>
                </a:lnTo>
                <a:cubicBezTo>
                  <a:pt x="4030674" y="417451"/>
                  <a:pt x="4133221" y="798296"/>
                  <a:pt x="4133221" y="1203093"/>
                </a:cubicBezTo>
                <a:cubicBezTo>
                  <a:pt x="4133221" y="2498442"/>
                  <a:pt x="3083134" y="3548529"/>
                  <a:pt x="1787785" y="3548529"/>
                </a:cubicBezTo>
                <a:cubicBezTo>
                  <a:pt x="1140111" y="3548529"/>
                  <a:pt x="553752" y="3286007"/>
                  <a:pt x="129311" y="2861567"/>
                </a:cubicBezTo>
                <a:lnTo>
                  <a:pt x="0" y="2719289"/>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Freeform: Shape 92">
            <a:extLst>
              <a:ext uri="{FF2B5EF4-FFF2-40B4-BE49-F238E27FC236}">
                <a16:creationId xmlns:a16="http://schemas.microsoft.com/office/drawing/2014/main" id="{2141F1CC-6A53-4BCF-9127-AABB52E249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1" y="3842187"/>
            <a:ext cx="3321156" cy="3015812"/>
          </a:xfrm>
          <a:custGeom>
            <a:avLst/>
            <a:gdLst>
              <a:gd name="connsiteX0" fmla="*/ 1359768 w 3321156"/>
              <a:gd name="connsiteY0" fmla="*/ 0 h 3015812"/>
              <a:gd name="connsiteX1" fmla="*/ 3321156 w 3321156"/>
              <a:gd name="connsiteY1" fmla="*/ 1961388 h 3015812"/>
              <a:gd name="connsiteX2" fmla="*/ 3084427 w 3321156"/>
              <a:gd name="connsiteY2" fmla="*/ 2896302 h 3015812"/>
              <a:gd name="connsiteX3" fmla="*/ 3011823 w 3321156"/>
              <a:gd name="connsiteY3" fmla="*/ 3015812 h 3015812"/>
              <a:gd name="connsiteX4" fmla="*/ 0 w 3321156"/>
              <a:gd name="connsiteY4" fmla="*/ 3015812 h 3015812"/>
              <a:gd name="connsiteX5" fmla="*/ 0 w 3321156"/>
              <a:gd name="connsiteY5" fmla="*/ 549808 h 3015812"/>
              <a:gd name="connsiteX6" fmla="*/ 112143 w 3321156"/>
              <a:gd name="connsiteY6" fmla="*/ 447886 h 3015812"/>
              <a:gd name="connsiteX7" fmla="*/ 1359768 w 3321156"/>
              <a:gd name="connsiteY7" fmla="*/ 0 h 301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1156" h="3015812">
                <a:moveTo>
                  <a:pt x="1359768" y="0"/>
                </a:moveTo>
                <a:cubicBezTo>
                  <a:pt x="2443013" y="0"/>
                  <a:pt x="3321156" y="878143"/>
                  <a:pt x="3321156" y="1961388"/>
                </a:cubicBezTo>
                <a:cubicBezTo>
                  <a:pt x="3321156" y="2299902"/>
                  <a:pt x="3235400" y="2618387"/>
                  <a:pt x="3084427" y="2896302"/>
                </a:cubicBezTo>
                <a:lnTo>
                  <a:pt x="3011823" y="3015812"/>
                </a:lnTo>
                <a:lnTo>
                  <a:pt x="0" y="3015812"/>
                </a:lnTo>
                <a:lnTo>
                  <a:pt x="0" y="549808"/>
                </a:lnTo>
                <a:lnTo>
                  <a:pt x="112143" y="447886"/>
                </a:lnTo>
                <a:cubicBezTo>
                  <a:pt x="451187" y="168082"/>
                  <a:pt x="885848" y="0"/>
                  <a:pt x="135976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5" name="Oval 94">
            <a:extLst>
              <a:ext uri="{FF2B5EF4-FFF2-40B4-BE49-F238E27FC236}">
                <a16:creationId xmlns:a16="http://schemas.microsoft.com/office/drawing/2014/main" id="{561B2B49-7142-4CA8-A929-4671548E6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4530" y="2496668"/>
            <a:ext cx="3118104" cy="311810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32" name="Picture 8" descr="Image result for elephant tail cartoon">
            <a:extLst>
              <a:ext uri="{FF2B5EF4-FFF2-40B4-BE49-F238E27FC236}">
                <a16:creationId xmlns:a16="http://schemas.microsoft.com/office/drawing/2014/main" id="{515A1C57-226C-4538-8E39-358BB1FFC0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9548"/>
          <a:stretch/>
        </p:blipFill>
        <p:spPr bwMode="auto">
          <a:xfrm>
            <a:off x="3559122" y="2661260"/>
            <a:ext cx="2788920" cy="2788920"/>
          </a:xfrm>
          <a:custGeom>
            <a:avLst/>
            <a:gdLst/>
            <a:ahLst/>
            <a:cxnLst/>
            <a:rect l="l" t="t" r="r" b="b"/>
            <a:pathLst>
              <a:path w="2880360" h="2880360">
                <a:moveTo>
                  <a:pt x="1440180" y="0"/>
                </a:moveTo>
                <a:cubicBezTo>
                  <a:pt x="2235569" y="0"/>
                  <a:pt x="2880360" y="644791"/>
                  <a:pt x="2880360" y="1440180"/>
                </a:cubicBezTo>
                <a:cubicBezTo>
                  <a:pt x="2880360" y="2235569"/>
                  <a:pt x="2235569" y="2880360"/>
                  <a:pt x="1440180" y="2880360"/>
                </a:cubicBezTo>
                <a:cubicBezTo>
                  <a:pt x="644791" y="2880360"/>
                  <a:pt x="0" y="2235569"/>
                  <a:pt x="0" y="1440180"/>
                </a:cubicBezTo>
                <a:cubicBezTo>
                  <a:pt x="0" y="644791"/>
                  <a:pt x="644791" y="0"/>
                  <a:pt x="1440180" y="0"/>
                </a:cubicBezTo>
                <a:close/>
              </a:path>
            </a:pathLst>
          </a:custGeom>
          <a:noFill/>
          <a:extLst>
            <a:ext uri="{909E8E84-426E-40DD-AFC4-6F175D3DCCD1}">
              <a14:hiddenFill xmlns:a14="http://schemas.microsoft.com/office/drawing/2010/main">
                <a:solidFill>
                  <a:srgbClr val="FFFFFF"/>
                </a:solidFill>
              </a14:hiddenFill>
            </a:ext>
          </a:extLst>
        </p:spPr>
      </p:pic>
      <p:pic>
        <p:nvPicPr>
          <p:cNvPr id="1040" name="Picture 16" descr="Image result for elephant hoof cartoon">
            <a:extLst>
              <a:ext uri="{FF2B5EF4-FFF2-40B4-BE49-F238E27FC236}">
                <a16:creationId xmlns:a16="http://schemas.microsoft.com/office/drawing/2014/main" id="{11F213C5-E855-41EE-A94E-5300FC94539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44" r="9024"/>
          <a:stretch/>
        </p:blipFill>
        <p:spPr bwMode="auto">
          <a:xfrm>
            <a:off x="20" y="10"/>
            <a:ext cx="3967953" cy="3383270"/>
          </a:xfrm>
          <a:custGeom>
            <a:avLst/>
            <a:gdLst/>
            <a:ahLst/>
            <a:cxnLst/>
            <a:rect l="l" t="t" r="r" b="b"/>
            <a:pathLst>
              <a:path w="3967973" h="3383280">
                <a:moveTo>
                  <a:pt x="0" y="0"/>
                </a:moveTo>
                <a:lnTo>
                  <a:pt x="3605273" y="0"/>
                </a:lnTo>
                <a:lnTo>
                  <a:pt x="3704836" y="163887"/>
                </a:lnTo>
                <a:cubicBezTo>
                  <a:pt x="3872651" y="472804"/>
                  <a:pt x="3967973" y="826817"/>
                  <a:pt x="3967973" y="1203093"/>
                </a:cubicBezTo>
                <a:cubicBezTo>
                  <a:pt x="3967973" y="2407177"/>
                  <a:pt x="2991870" y="3383280"/>
                  <a:pt x="1787786" y="3383280"/>
                </a:cubicBezTo>
                <a:cubicBezTo>
                  <a:pt x="1110489" y="3383280"/>
                  <a:pt x="505326" y="3074435"/>
                  <a:pt x="105448" y="2589894"/>
                </a:cubicBezTo>
                <a:lnTo>
                  <a:pt x="0" y="2448881"/>
                </a:lnTo>
                <a:close/>
              </a:path>
            </a:pathLst>
          </a:custGeom>
          <a:noFill/>
          <a:extLst>
            <a:ext uri="{909E8E84-426E-40DD-AFC4-6F175D3DCCD1}">
              <a14:hiddenFill xmlns:a14="http://schemas.microsoft.com/office/drawing/2010/main">
                <a:solidFill>
                  <a:srgbClr val="FFFFFF"/>
                </a:solidFill>
              </a14:hiddenFill>
            </a:ext>
          </a:extLst>
        </p:spPr>
      </p:pic>
      <p:pic>
        <p:nvPicPr>
          <p:cNvPr id="1044" name="Picture 20" descr="Image result for elephant ear cartoon">
            <a:extLst>
              <a:ext uri="{FF2B5EF4-FFF2-40B4-BE49-F238E27FC236}">
                <a16:creationId xmlns:a16="http://schemas.microsoft.com/office/drawing/2014/main" id="{1BA76750-EBAA-4BBA-8598-257CF2315E8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2108" b="24200"/>
          <a:stretch/>
        </p:blipFill>
        <p:spPr bwMode="auto">
          <a:xfrm>
            <a:off x="4825" y="4007260"/>
            <a:ext cx="3155071" cy="2850749"/>
          </a:xfrm>
          <a:custGeom>
            <a:avLst/>
            <a:gdLst/>
            <a:ahLst/>
            <a:cxnLst/>
            <a:rect l="l" t="t" r="r" b="b"/>
            <a:pathLst>
              <a:path w="3155071" h="2850749">
                <a:moveTo>
                  <a:pt x="1358746" y="0"/>
                </a:moveTo>
                <a:cubicBezTo>
                  <a:pt x="2350829" y="0"/>
                  <a:pt x="3155071" y="804242"/>
                  <a:pt x="3155071" y="1796325"/>
                </a:cubicBezTo>
                <a:cubicBezTo>
                  <a:pt x="3155071" y="2168356"/>
                  <a:pt x="3041975" y="2513972"/>
                  <a:pt x="2848287" y="2800668"/>
                </a:cubicBezTo>
                <a:lnTo>
                  <a:pt x="2810837" y="2850749"/>
                </a:lnTo>
                <a:lnTo>
                  <a:pt x="0" y="2850749"/>
                </a:lnTo>
                <a:lnTo>
                  <a:pt x="0" y="623564"/>
                </a:lnTo>
                <a:lnTo>
                  <a:pt x="88552" y="526132"/>
                </a:lnTo>
                <a:cubicBezTo>
                  <a:pt x="413623" y="201061"/>
                  <a:pt x="862705" y="0"/>
                  <a:pt x="1358746" y="0"/>
                </a:cubicBezTo>
                <a:close/>
              </a:path>
            </a:pathLst>
          </a:custGeom>
          <a:noFill/>
          <a:extLst>
            <a:ext uri="{909E8E84-426E-40DD-AFC4-6F175D3DCCD1}">
              <a14:hiddenFill xmlns:a14="http://schemas.microsoft.com/office/drawing/2010/main">
                <a:solidFill>
                  <a:srgbClr val="FFFFFF"/>
                </a:solidFill>
              </a14:hiddenFill>
            </a:ext>
          </a:extLst>
        </p:spPr>
      </p:pic>
      <p:sp>
        <p:nvSpPr>
          <p:cNvPr id="1048" name="Content Placeholder 1047">
            <a:extLst>
              <a:ext uri="{FF2B5EF4-FFF2-40B4-BE49-F238E27FC236}">
                <a16:creationId xmlns:a16="http://schemas.microsoft.com/office/drawing/2014/main" id="{50987900-7720-4259-954C-49B9BC1EBC31}"/>
              </a:ext>
            </a:extLst>
          </p:cNvPr>
          <p:cNvSpPr>
            <a:spLocks noGrp="1"/>
          </p:cNvSpPr>
          <p:nvPr>
            <p:ph idx="1"/>
          </p:nvPr>
        </p:nvSpPr>
        <p:spPr>
          <a:xfrm>
            <a:off x="6940296" y="1207911"/>
            <a:ext cx="4668256" cy="4845755"/>
          </a:xfrm>
        </p:spPr>
        <p:txBody>
          <a:bodyPr anchor="t">
            <a:normAutofit/>
          </a:bodyPr>
          <a:lstStyle/>
          <a:p>
            <a:pPr marL="0" indent="0">
              <a:buNone/>
            </a:pPr>
            <a:endParaRPr lang="en-US" sz="1800" dirty="0"/>
          </a:p>
          <a:p>
            <a:pPr marL="0" indent="0">
              <a:buNone/>
            </a:pPr>
            <a:endParaRPr lang="en-US" sz="1800" dirty="0"/>
          </a:p>
        </p:txBody>
      </p:sp>
      <p:sp>
        <p:nvSpPr>
          <p:cNvPr id="4" name="AutoShape 6" descr="Image result for elephant tail">
            <a:extLst>
              <a:ext uri="{FF2B5EF4-FFF2-40B4-BE49-F238E27FC236}">
                <a16:creationId xmlns:a16="http://schemas.microsoft.com/office/drawing/2014/main" id="{4D8E98C6-4DA2-49C1-84B5-3E078105184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Elephant Trunk Drawing">
            <a:extLst>
              <a:ext uri="{FF2B5EF4-FFF2-40B4-BE49-F238E27FC236}">
                <a16:creationId xmlns:a16="http://schemas.microsoft.com/office/drawing/2014/main" id="{453B0EA8-7D7F-40E3-BF23-A93209B0F919}"/>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2" descr="Elephant Trunk Drawing">
            <a:extLst>
              <a:ext uri="{FF2B5EF4-FFF2-40B4-BE49-F238E27FC236}">
                <a16:creationId xmlns:a16="http://schemas.microsoft.com/office/drawing/2014/main" id="{8296AFB5-3ECF-457A-BC6A-DA6C705CF2F8}"/>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5708298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1264</Words>
  <Application>Microsoft Office PowerPoint</Application>
  <PresentationFormat>Widescreen</PresentationFormat>
  <Paragraphs>84</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Gill Sans MT</vt:lpstr>
      <vt:lpstr>Office Theme</vt:lpstr>
      <vt:lpstr>THE ELEPHANTS IN THE ROOM</vt:lpstr>
      <vt:lpstr>PowerPoint Presentation</vt:lpstr>
      <vt:lpstr>LACK OF TRUST  WOUNDING/WOUNDED  FINANCES  COMMUNICATION   </vt:lpstr>
      <vt:lpstr> </vt:lpstr>
      <vt:lpstr> </vt:lpstr>
      <vt:lpstr> </vt:lpstr>
      <vt:lpstr> </vt:lpstr>
      <vt:lpstr>WE NEED TO HEAR FROM YOU!  After this meeting, you will be receiving a reminder of this request, together with a link to access a google form.    All comments will be captured into one document which Executive Council will review and then share with the body as  a whole.  </vt:lpstr>
      <vt:lpstr>Let’s move the elephant out of the room so Salem Presbytery can move forward into God’s intended future, with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ELEPHANTS IN THE ROOM</dc:title>
  <dc:creator>Barbara Smith</dc:creator>
  <cp:lastModifiedBy>Barbara Smith</cp:lastModifiedBy>
  <cp:revision>41</cp:revision>
  <dcterms:created xsi:type="dcterms:W3CDTF">2021-06-21T13:25:13Z</dcterms:created>
  <dcterms:modified xsi:type="dcterms:W3CDTF">2021-07-15T19:18:22Z</dcterms:modified>
</cp:coreProperties>
</file>